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6" r:id="rId3"/>
    <p:sldId id="288" r:id="rId4"/>
    <p:sldId id="277" r:id="rId5"/>
    <p:sldId id="276" r:id="rId6"/>
    <p:sldId id="279" r:id="rId7"/>
    <p:sldId id="268" r:id="rId8"/>
    <p:sldId id="266" r:id="rId9"/>
    <p:sldId id="264" r:id="rId10"/>
    <p:sldId id="263" r:id="rId11"/>
    <p:sldId id="278" r:id="rId12"/>
    <p:sldId id="267" r:id="rId13"/>
    <p:sldId id="257" r:id="rId14"/>
    <p:sldId id="265" r:id="rId15"/>
    <p:sldId id="258" r:id="rId16"/>
    <p:sldId id="259" r:id="rId17"/>
    <p:sldId id="281" r:id="rId18"/>
    <p:sldId id="269" r:id="rId19"/>
    <p:sldId id="270" r:id="rId20"/>
    <p:sldId id="271" r:id="rId21"/>
    <p:sldId id="261" r:id="rId22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4" d="100"/>
          <a:sy n="94" d="100"/>
        </p:scale>
        <p:origin x="-1114" y="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6D1D-B8DF-460A-A39D-9BF47DB561C4}" type="datetimeFigureOut">
              <a:rPr lang="bg-BG" smtClean="0"/>
              <a:pPr/>
              <a:t>23.3.2025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951C-A076-4FA6-A8B9-1EE722BDD056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6D1D-B8DF-460A-A39D-9BF47DB561C4}" type="datetimeFigureOut">
              <a:rPr lang="bg-BG" smtClean="0"/>
              <a:pPr/>
              <a:t>23.3.2025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951C-A076-4FA6-A8B9-1EE722BDD056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6D1D-B8DF-460A-A39D-9BF47DB561C4}" type="datetimeFigureOut">
              <a:rPr lang="bg-BG" smtClean="0"/>
              <a:pPr/>
              <a:t>23.3.2025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951C-A076-4FA6-A8B9-1EE722BDD056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6D1D-B8DF-460A-A39D-9BF47DB561C4}" type="datetimeFigureOut">
              <a:rPr lang="bg-BG" smtClean="0"/>
              <a:pPr/>
              <a:t>23.3.2025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951C-A076-4FA6-A8B9-1EE722BDD056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6D1D-B8DF-460A-A39D-9BF47DB561C4}" type="datetimeFigureOut">
              <a:rPr lang="bg-BG" smtClean="0"/>
              <a:pPr/>
              <a:t>23.3.2025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951C-A076-4FA6-A8B9-1EE722BDD056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6D1D-B8DF-460A-A39D-9BF47DB561C4}" type="datetimeFigureOut">
              <a:rPr lang="bg-BG" smtClean="0"/>
              <a:pPr/>
              <a:t>23.3.2025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951C-A076-4FA6-A8B9-1EE722BDD056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6D1D-B8DF-460A-A39D-9BF47DB561C4}" type="datetimeFigureOut">
              <a:rPr lang="bg-BG" smtClean="0"/>
              <a:pPr/>
              <a:t>23.3.2025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951C-A076-4FA6-A8B9-1EE722BDD056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6D1D-B8DF-460A-A39D-9BF47DB561C4}" type="datetimeFigureOut">
              <a:rPr lang="bg-BG" smtClean="0"/>
              <a:pPr/>
              <a:t>23.3.2025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951C-A076-4FA6-A8B9-1EE722BDD056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6D1D-B8DF-460A-A39D-9BF47DB561C4}" type="datetimeFigureOut">
              <a:rPr lang="bg-BG" smtClean="0"/>
              <a:pPr/>
              <a:t>23.3.2025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951C-A076-4FA6-A8B9-1EE722BDD056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6D1D-B8DF-460A-A39D-9BF47DB561C4}" type="datetimeFigureOut">
              <a:rPr lang="bg-BG" smtClean="0"/>
              <a:pPr/>
              <a:t>23.3.2025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951C-A076-4FA6-A8B9-1EE722BDD056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6D1D-B8DF-460A-A39D-9BF47DB561C4}" type="datetimeFigureOut">
              <a:rPr lang="bg-BG" smtClean="0"/>
              <a:pPr/>
              <a:t>23.3.2025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951C-A076-4FA6-A8B9-1EE722BDD056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16D1D-B8DF-460A-A39D-9BF47DB561C4}" type="datetimeFigureOut">
              <a:rPr lang="bg-BG" smtClean="0"/>
              <a:pPr/>
              <a:t>23.3.2025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C951C-A076-4FA6-A8B9-1EE722BDD056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2643174" y="285728"/>
            <a:ext cx="5286412" cy="2214578"/>
          </a:xfrm>
        </p:spPr>
        <p:txBody>
          <a:bodyPr>
            <a:normAutofit fontScale="90000"/>
          </a:bodyPr>
          <a:lstStyle/>
          <a:p>
            <a:pPr marR="111125">
              <a:lnSpc>
                <a:spcPct val="115000"/>
              </a:lnSpc>
              <a:spcAft>
                <a:spcPts val="1000"/>
              </a:spcAft>
            </a:pPr>
            <a:r>
              <a:rPr lang="bg-BG" sz="1600" b="1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bg-BG" sz="1600" b="1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bg-BG" sz="1600" b="1" dirty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bg-BG" sz="1600" b="1" dirty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bg-BG" sz="1600" b="1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bg-BG" sz="1600" b="1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bg-BG" sz="1600" b="1" dirty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bg-BG" sz="1600" b="1" dirty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bg-BG" sz="1600" b="1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bg-BG" sz="1600" b="1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bg-BG" sz="1600" b="1" dirty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bg-BG" sz="1600" b="1" dirty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bg-BG" sz="1600" b="1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bg-BG" sz="1600" b="1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bg-BG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Финансов механизъм на Европейското икономическо пространство 2014-2021 г.</a:t>
            </a:r>
            <a:r>
              <a:rPr lang="bg-BG" sz="1600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bg-BG" sz="16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bg-BG" sz="1600" dirty="0" smtClean="0">
                <a:latin typeface="Arial" pitchFamily="34" charset="0"/>
                <a:ea typeface="Calibri"/>
                <a:cs typeface="Arial" pitchFamily="34" charset="0"/>
              </a:rPr>
              <a:t>Министерство на енергетиката</a:t>
            </a:r>
            <a:br>
              <a:rPr lang="bg-BG" sz="16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bg-BG" sz="1600" dirty="0" smtClean="0">
                <a:latin typeface="Arial" pitchFamily="34" charset="0"/>
                <a:ea typeface="Calibri"/>
                <a:cs typeface="Arial" pitchFamily="34" charset="0"/>
              </a:rPr>
              <a:t>ОБЩИНА СТРЕЛЧА</a:t>
            </a:r>
            <a:br>
              <a:rPr lang="bg-BG" sz="1600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cs-CZ" sz="1600" dirty="0" smtClean="0">
                <a:latin typeface="Arial" pitchFamily="34" charset="0"/>
                <a:ea typeface="Calibri"/>
                <a:cs typeface="Arial" pitchFamily="34" charset="0"/>
              </a:rPr>
              <a:t> Програма „Възобновяема енергия, енергийна ефективност, енергийна сигурност</a:t>
            </a:r>
            <a:r>
              <a:rPr lang="en-US" sz="1600" dirty="0" smtClean="0">
                <a:latin typeface="Arial" pitchFamily="34" charset="0"/>
                <a:ea typeface="Calibri"/>
                <a:cs typeface="Arial" pitchFamily="34" charset="0"/>
              </a:rPr>
              <a:t>“ </a:t>
            </a:r>
            <a:r>
              <a:rPr lang="bg-BG" sz="1600" b="1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bg-BG" sz="1600" b="1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bg-BG" sz="6000" dirty="0">
                <a:ea typeface="Calibri"/>
                <a:cs typeface="Times New Roman"/>
              </a:rPr>
              <a:t/>
            </a:r>
            <a:br>
              <a:rPr lang="bg-BG" sz="6000" dirty="0">
                <a:ea typeface="Calibri"/>
                <a:cs typeface="Times New Roman"/>
              </a:rPr>
            </a:br>
            <a:r>
              <a:rPr lang="cs-CZ" b="1" dirty="0" smtClean="0">
                <a:latin typeface="Verdana"/>
                <a:ea typeface="Calibri"/>
                <a:cs typeface="Times New Roman"/>
              </a:rPr>
              <a:t> </a:t>
            </a:r>
            <a:r>
              <a:rPr lang="bg-BG" sz="6000" dirty="0">
                <a:ea typeface="Calibri"/>
                <a:cs typeface="Times New Roman"/>
              </a:rPr>
              <a:t/>
            </a:r>
            <a:br>
              <a:rPr lang="bg-BG" sz="6000" dirty="0">
                <a:ea typeface="Calibri"/>
                <a:cs typeface="Times New Roman"/>
              </a:rPr>
            </a:b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323528" y="2060848"/>
            <a:ext cx="8715436" cy="4572032"/>
          </a:xfrm>
        </p:spPr>
        <p:txBody>
          <a:bodyPr>
            <a:normAutofit/>
          </a:bodyPr>
          <a:lstStyle/>
          <a:p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Проектът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„Използване на геотермална енергия за отопление и  охлаждане на общинско училище СУ „Св. св. Кирил и Методий“, гр. Стрелча“ 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 </a:t>
            </a:r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изпълнява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 </a:t>
            </a:r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финансова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подкрепа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 размер на 354 320 евро  (триста </a:t>
            </a:r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петдесет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четири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хиляди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триста и </a:t>
            </a:r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двадесет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евро), </a:t>
            </a:r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предоставена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 по Финансовия механизъм на Европейското икономическо пространство 2014-2021 г.</a:t>
            </a:r>
          </a:p>
          <a:p>
            <a:endParaRPr lang="bg-BG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bg-BG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Процедура BGENERGY-1.002 „Използване на геотермална енергия за отопление или за отопление и охлаждане в сгради държавна или общинска собственост</a:t>
            </a:r>
          </a:p>
          <a:p>
            <a:endParaRPr lang="bg-BG" dirty="0" smtClean="0"/>
          </a:p>
        </p:txBody>
      </p:sp>
      <p:pic>
        <p:nvPicPr>
          <p:cNvPr id="4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214290"/>
            <a:ext cx="2143141" cy="1071569"/>
          </a:xfrm>
          <a:prstGeom prst="rect">
            <a:avLst/>
          </a:prstGeom>
          <a:noFill/>
          <a:ln>
            <a:noFill/>
          </a:ln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11265" name="Object 1"/>
          <p:cNvGraphicFramePr>
            <a:graphicFrameLocks noChangeAspect="1"/>
          </p:cNvGraphicFramePr>
          <p:nvPr/>
        </p:nvGraphicFramePr>
        <p:xfrm>
          <a:off x="7858148" y="285728"/>
          <a:ext cx="781050" cy="1019175"/>
        </p:xfrm>
        <a:graphic>
          <a:graphicData uri="http://schemas.openxmlformats.org/presentationml/2006/ole">
            <p:oleObj spid="_x0000_s29698" r:id="rId4" imgW="3400000" imgH="4352381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2419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548680"/>
            <a:ext cx="776099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864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uji\OneDrive\Работен плот\3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240"/>
            <a:ext cx="9144000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Fuji\OneDrive\Работен плот\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1966" y="17240"/>
            <a:ext cx="473203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надолу 2"/>
          <p:cNvSpPr/>
          <p:nvPr/>
        </p:nvSpPr>
        <p:spPr>
          <a:xfrm rot="4794586">
            <a:off x="2821118" y="1424448"/>
            <a:ext cx="307858" cy="283899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969853">
            <a:off x="4557464" y="2858859"/>
            <a:ext cx="5120428" cy="77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ово поле 3"/>
          <p:cNvSpPr txBox="1"/>
          <p:nvPr/>
        </p:nvSpPr>
        <p:spPr>
          <a:xfrm>
            <a:off x="5148064" y="40466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L= 560</a:t>
            </a:r>
            <a:r>
              <a:rPr lang="bg-BG" smtClean="0"/>
              <a:t>,00</a:t>
            </a:r>
            <a:r>
              <a:rPr lang="en-US" smtClean="0"/>
              <a:t> </a:t>
            </a:r>
            <a:r>
              <a:rPr lang="en-US" dirty="0" smtClean="0"/>
              <a:t>m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2693165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467544" y="404664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Изграждане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на трасе 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топлопровод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минерална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вода от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съществуващи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два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минерални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извора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сградите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училището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bg-BG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279344"/>
            <a:ext cx="6192688" cy="3517808"/>
          </a:xfrm>
          <a:prstGeom prst="rect">
            <a:avLst/>
          </a:prstGeom>
        </p:spPr>
      </p:pic>
      <p:sp>
        <p:nvSpPr>
          <p:cNvPr id="7" name="Правоъгълник 6"/>
          <p:cNvSpPr/>
          <p:nvPr/>
        </p:nvSpPr>
        <p:spPr>
          <a:xfrm>
            <a:off x="467544" y="4963946"/>
            <a:ext cx="83529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/>
              <a:t>Изградено</a:t>
            </a:r>
            <a:r>
              <a:rPr lang="ru-RU" sz="2000" dirty="0"/>
              <a:t> е трасе на </a:t>
            </a:r>
            <a:r>
              <a:rPr lang="ru-RU" sz="2000" dirty="0" err="1"/>
              <a:t>топлопровод</a:t>
            </a:r>
            <a:r>
              <a:rPr lang="ru-RU" sz="2000" dirty="0"/>
              <a:t> за </a:t>
            </a:r>
            <a:r>
              <a:rPr lang="ru-RU" sz="2000" dirty="0" err="1"/>
              <a:t>минерална</a:t>
            </a:r>
            <a:r>
              <a:rPr lang="ru-RU" sz="2000" dirty="0"/>
              <a:t> вода по </a:t>
            </a:r>
            <a:r>
              <a:rPr lang="ru-RU" sz="2000" dirty="0" err="1"/>
              <a:t>ул</a:t>
            </a:r>
            <a:r>
              <a:rPr lang="ru-RU" sz="2000" dirty="0"/>
              <a:t> „Божко Иванов“, </a:t>
            </a:r>
            <a:r>
              <a:rPr lang="ru-RU" sz="2000" dirty="0" err="1"/>
              <a:t>която</a:t>
            </a:r>
            <a:r>
              <a:rPr lang="ru-RU" sz="2000" dirty="0"/>
              <a:t> е благоустроена след </a:t>
            </a:r>
            <a:r>
              <a:rPr lang="ru-RU" sz="2000" dirty="0" err="1"/>
              <a:t>приключване</a:t>
            </a:r>
            <a:r>
              <a:rPr lang="ru-RU" sz="2000" dirty="0"/>
              <a:t> на </a:t>
            </a:r>
            <a:r>
              <a:rPr lang="ru-RU" sz="2000" dirty="0" err="1"/>
              <a:t>ремонтните</a:t>
            </a:r>
            <a:r>
              <a:rPr lang="ru-RU" sz="2000" dirty="0"/>
              <a:t> </a:t>
            </a:r>
            <a:r>
              <a:rPr lang="ru-RU" sz="2000" dirty="0" err="1"/>
              <a:t>дейности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 err="1"/>
              <a:t>Топлопроводът</a:t>
            </a:r>
            <a:r>
              <a:rPr lang="ru-RU" sz="2000" dirty="0"/>
              <a:t> </a:t>
            </a:r>
            <a:r>
              <a:rPr lang="ru-RU" sz="2000" dirty="0" err="1"/>
              <a:t>захранва</a:t>
            </a:r>
            <a:r>
              <a:rPr lang="ru-RU" sz="2000" dirty="0"/>
              <a:t> три </a:t>
            </a:r>
            <a:r>
              <a:rPr lang="ru-RU" sz="2000" dirty="0" err="1"/>
              <a:t>сгради</a:t>
            </a:r>
            <a:r>
              <a:rPr lang="ru-RU" sz="2000" dirty="0"/>
              <a:t>, </a:t>
            </a:r>
            <a:r>
              <a:rPr lang="ru-RU" sz="2000" dirty="0" err="1"/>
              <a:t>разположени</a:t>
            </a:r>
            <a:r>
              <a:rPr lang="ru-RU" sz="2000" dirty="0"/>
              <a:t> в двора на </a:t>
            </a:r>
            <a:r>
              <a:rPr lang="ru-RU" sz="2000" dirty="0" err="1"/>
              <a:t>училището</a:t>
            </a:r>
            <a:r>
              <a:rPr lang="ru-RU" sz="2000" dirty="0"/>
              <a:t>: - </a:t>
            </a:r>
            <a:r>
              <a:rPr lang="ru-RU" sz="2000" dirty="0" err="1"/>
              <a:t>основна</a:t>
            </a:r>
            <a:r>
              <a:rPr lang="ru-RU" sz="2000" dirty="0"/>
              <a:t> </a:t>
            </a:r>
            <a:r>
              <a:rPr lang="ru-RU" sz="2000" dirty="0" err="1"/>
              <a:t>сграда</a:t>
            </a:r>
            <a:r>
              <a:rPr lang="ru-RU" sz="2000" dirty="0"/>
              <a:t>, </a:t>
            </a:r>
            <a:r>
              <a:rPr lang="ru-RU" sz="2000" dirty="0" err="1"/>
              <a:t>Сграда</a:t>
            </a:r>
            <a:r>
              <a:rPr lang="ru-RU" sz="2000" dirty="0"/>
              <a:t> за </a:t>
            </a:r>
            <a:r>
              <a:rPr lang="ru-RU" sz="2000" dirty="0" err="1"/>
              <a:t>учебна</a:t>
            </a:r>
            <a:r>
              <a:rPr lang="ru-RU" sz="2000" dirty="0"/>
              <a:t> практика и </a:t>
            </a:r>
            <a:r>
              <a:rPr lang="ru-RU" sz="2000" dirty="0" err="1"/>
              <a:t>Физкултурен</a:t>
            </a:r>
            <a:r>
              <a:rPr lang="ru-RU" sz="2000" dirty="0"/>
              <a:t> салон.</a:t>
            </a: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xmlns="" val="266162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/>
          <p:cNvSpPr/>
          <p:nvPr/>
        </p:nvSpPr>
        <p:spPr>
          <a:xfrm>
            <a:off x="4499992" y="476672"/>
            <a:ext cx="48013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000" dirty="0"/>
              <a:t>Изграждане на </a:t>
            </a:r>
            <a:r>
              <a:rPr lang="bg-BG" sz="2000" dirty="0" smtClean="0"/>
              <a:t>резервоар</a:t>
            </a:r>
            <a:r>
              <a:rPr lang="bg-BG" sz="2000" dirty="0"/>
              <a:t>	</a:t>
            </a:r>
            <a:r>
              <a:rPr lang="bg-BG" dirty="0"/>
              <a:t>	</a:t>
            </a:r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56993"/>
            <a:ext cx="3312368" cy="3096344"/>
          </a:xfrm>
          <a:prstGeom prst="rect">
            <a:avLst/>
          </a:prstGeom>
        </p:spPr>
      </p:pic>
      <p:sp>
        <p:nvSpPr>
          <p:cNvPr id="9" name="Правоъгълник 8"/>
          <p:cNvSpPr/>
          <p:nvPr/>
        </p:nvSpPr>
        <p:spPr>
          <a:xfrm>
            <a:off x="4283968" y="1080026"/>
            <a:ext cx="446449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При </a:t>
            </a:r>
            <a:r>
              <a:rPr lang="ru-RU" sz="2000" dirty="0" err="1"/>
              <a:t>извор</a:t>
            </a:r>
            <a:r>
              <a:rPr lang="ru-RU" sz="2000" dirty="0"/>
              <a:t> „</a:t>
            </a:r>
            <a:r>
              <a:rPr lang="ru-RU" sz="2000" dirty="0" err="1"/>
              <a:t>Сондаж</a:t>
            </a:r>
            <a:r>
              <a:rPr lang="ru-RU" sz="2000" dirty="0"/>
              <a:t> 1 – ХГ“ с температура 56 ºC е </a:t>
            </a:r>
            <a:r>
              <a:rPr lang="ru-RU" sz="2000" dirty="0" err="1"/>
              <a:t>изграден</a:t>
            </a:r>
            <a:r>
              <a:rPr lang="ru-RU" sz="2000" dirty="0"/>
              <a:t> </a:t>
            </a:r>
            <a:r>
              <a:rPr lang="ru-RU" sz="2000" dirty="0" err="1"/>
              <a:t>резервоар</a:t>
            </a:r>
            <a:r>
              <a:rPr lang="ru-RU" sz="2000" dirty="0"/>
              <a:t> за </a:t>
            </a:r>
            <a:r>
              <a:rPr lang="ru-RU" sz="2000" dirty="0" err="1"/>
              <a:t>минерална</a:t>
            </a:r>
            <a:r>
              <a:rPr lang="ru-RU" sz="2000" dirty="0"/>
              <a:t> вода с </a:t>
            </a:r>
            <a:r>
              <a:rPr lang="ru-RU" sz="2000" dirty="0" err="1"/>
              <a:t>обем</a:t>
            </a:r>
            <a:r>
              <a:rPr lang="ru-RU" sz="2000" dirty="0"/>
              <a:t> 25 m3. </a:t>
            </a:r>
            <a:r>
              <a:rPr lang="ru-RU" sz="2000" dirty="0" err="1"/>
              <a:t>Този</a:t>
            </a:r>
            <a:r>
              <a:rPr lang="ru-RU" sz="2000" dirty="0"/>
              <a:t> </a:t>
            </a:r>
            <a:r>
              <a:rPr lang="ru-RU" sz="2000" dirty="0" err="1"/>
              <a:t>резервоар</a:t>
            </a:r>
            <a:r>
              <a:rPr lang="ru-RU" sz="2000" dirty="0"/>
              <a:t> </a:t>
            </a:r>
            <a:r>
              <a:rPr lang="ru-RU" sz="2000" dirty="0" err="1"/>
              <a:t>ще</a:t>
            </a:r>
            <a:r>
              <a:rPr lang="ru-RU" sz="2000" dirty="0"/>
              <a:t> </a:t>
            </a:r>
            <a:r>
              <a:rPr lang="ru-RU" sz="2000" dirty="0" err="1"/>
              <a:t>осъществява</a:t>
            </a:r>
            <a:r>
              <a:rPr lang="ru-RU" sz="2000" dirty="0"/>
              <a:t> </a:t>
            </a:r>
            <a:r>
              <a:rPr lang="ru-RU" sz="2000" dirty="0" err="1"/>
              <a:t>ролята</a:t>
            </a:r>
            <a:r>
              <a:rPr lang="ru-RU" sz="2000" dirty="0"/>
              <a:t> на буфер /</a:t>
            </a:r>
            <a:r>
              <a:rPr lang="ru-RU" sz="2000" dirty="0" err="1"/>
              <a:t>акумулатор</a:t>
            </a:r>
            <a:r>
              <a:rPr lang="ru-RU" sz="2000" dirty="0"/>
              <a:t>/ при </a:t>
            </a:r>
            <a:r>
              <a:rPr lang="ru-RU" sz="2000" dirty="0" err="1"/>
              <a:t>променливо</a:t>
            </a:r>
            <a:r>
              <a:rPr lang="ru-RU" sz="2000" dirty="0"/>
              <a:t> </a:t>
            </a:r>
            <a:r>
              <a:rPr lang="ru-RU" sz="2000" dirty="0" err="1"/>
              <a:t>водочерпене</a:t>
            </a:r>
            <a:r>
              <a:rPr lang="ru-RU" sz="2000" dirty="0"/>
              <a:t> от </a:t>
            </a:r>
            <a:r>
              <a:rPr lang="ru-RU" sz="2000" dirty="0" err="1"/>
              <a:t>останалите</a:t>
            </a:r>
            <a:r>
              <a:rPr lang="ru-RU" sz="2000" dirty="0"/>
              <a:t> </a:t>
            </a:r>
            <a:r>
              <a:rPr lang="ru-RU" sz="2000" dirty="0" err="1"/>
              <a:t>консуматори</a:t>
            </a:r>
            <a:r>
              <a:rPr lang="ru-RU" sz="2000" dirty="0"/>
              <a:t> за </a:t>
            </a:r>
            <a:r>
              <a:rPr lang="ru-RU" sz="2000" dirty="0" err="1"/>
              <a:t>осигуряване</a:t>
            </a:r>
            <a:r>
              <a:rPr lang="ru-RU" sz="2000" dirty="0"/>
              <a:t> на 24 часов резерв за отопление на </a:t>
            </a:r>
            <a:r>
              <a:rPr lang="ru-RU" sz="2000" dirty="0" err="1"/>
              <a:t>училището</a:t>
            </a:r>
            <a:r>
              <a:rPr lang="ru-RU" sz="2000" dirty="0"/>
              <a:t>. </a:t>
            </a:r>
            <a:r>
              <a:rPr lang="ru-RU" sz="2000" dirty="0" err="1"/>
              <a:t>Извършен</a:t>
            </a:r>
            <a:r>
              <a:rPr lang="ru-RU" sz="2000" dirty="0"/>
              <a:t> е монтаж на </a:t>
            </a:r>
            <a:r>
              <a:rPr lang="ru-RU" sz="2000" dirty="0" err="1"/>
              <a:t>контролно</a:t>
            </a:r>
            <a:r>
              <a:rPr lang="ru-RU" sz="2000" dirty="0"/>
              <a:t>- </a:t>
            </a:r>
            <a:r>
              <a:rPr lang="ru-RU" sz="2000" dirty="0" err="1"/>
              <a:t>измервателни</a:t>
            </a:r>
            <a:r>
              <a:rPr lang="ru-RU" sz="2000" dirty="0"/>
              <a:t> </a:t>
            </a:r>
            <a:r>
              <a:rPr lang="ru-RU" sz="2000" dirty="0" err="1"/>
              <a:t>прибори</a:t>
            </a:r>
            <a:r>
              <a:rPr lang="ru-RU" sz="2000" dirty="0"/>
              <a:t> и автоматика, </a:t>
            </a:r>
            <a:r>
              <a:rPr lang="ru-RU" sz="2000" dirty="0" err="1"/>
              <a:t>както</a:t>
            </a:r>
            <a:r>
              <a:rPr lang="ru-RU" sz="2000" dirty="0"/>
              <a:t> и </a:t>
            </a:r>
            <a:r>
              <a:rPr lang="ru-RU" sz="2000" dirty="0" err="1"/>
              <a:t>измерване</a:t>
            </a:r>
            <a:r>
              <a:rPr lang="ru-RU" sz="2000" dirty="0"/>
              <a:t> на </a:t>
            </a:r>
            <a:r>
              <a:rPr lang="ru-RU" sz="2000" dirty="0" err="1"/>
              <a:t>разхода</a:t>
            </a:r>
            <a:r>
              <a:rPr lang="ru-RU" sz="2000" dirty="0"/>
              <a:t> на </a:t>
            </a:r>
            <a:r>
              <a:rPr lang="ru-RU" sz="2000" dirty="0" err="1"/>
              <a:t>минерална</a:t>
            </a:r>
            <a:r>
              <a:rPr lang="ru-RU" sz="2000" dirty="0"/>
              <a:t> вода посредством </a:t>
            </a:r>
            <a:r>
              <a:rPr lang="ru-RU" sz="2000" dirty="0" err="1"/>
              <a:t>измервателно</a:t>
            </a:r>
            <a:r>
              <a:rPr lang="ru-RU" sz="2000" dirty="0"/>
              <a:t> устройство. </a:t>
            </a:r>
          </a:p>
          <a:p>
            <a:pPr algn="just"/>
            <a:endParaRPr lang="ru-RU" dirty="0"/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76672"/>
            <a:ext cx="331236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23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079" y="1164813"/>
            <a:ext cx="3899925" cy="292494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1180496"/>
            <a:ext cx="2520280" cy="3360373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611560" y="476672"/>
            <a:ext cx="799288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Доставка и монтаж на </a:t>
            </a:r>
            <a:r>
              <a:rPr lang="ru-RU" sz="2000" dirty="0" err="1"/>
              <a:t>енергийна</a:t>
            </a:r>
            <a:r>
              <a:rPr lang="ru-RU" sz="2000" dirty="0"/>
              <a:t> </a:t>
            </a:r>
            <a:r>
              <a:rPr lang="ru-RU" sz="2000" dirty="0" err="1"/>
              <a:t>термопомпена</a:t>
            </a:r>
            <a:r>
              <a:rPr lang="ru-RU" sz="2000" dirty="0"/>
              <a:t> централа – </a:t>
            </a:r>
            <a:r>
              <a:rPr lang="ru-RU" sz="2000" dirty="0" smtClean="0"/>
              <a:t>комплект</a:t>
            </a:r>
            <a:r>
              <a:rPr lang="ru-RU" dirty="0"/>
              <a:t>	</a:t>
            </a:r>
            <a:endParaRPr lang="bg-BG" dirty="0"/>
          </a:p>
        </p:txBody>
      </p:sp>
      <p:sp>
        <p:nvSpPr>
          <p:cNvPr id="9" name="Правоъгълник 8"/>
          <p:cNvSpPr/>
          <p:nvPr/>
        </p:nvSpPr>
        <p:spPr>
          <a:xfrm>
            <a:off x="539552" y="4571485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 err="1"/>
              <a:t>Инсталацията</a:t>
            </a:r>
            <a:r>
              <a:rPr lang="ru-RU" dirty="0"/>
              <a:t> </a:t>
            </a:r>
            <a:r>
              <a:rPr lang="ru-RU" dirty="0" err="1"/>
              <a:t>извлича</a:t>
            </a:r>
            <a:r>
              <a:rPr lang="ru-RU" dirty="0"/>
              <a:t> </a:t>
            </a:r>
            <a:r>
              <a:rPr lang="ru-RU" dirty="0" err="1"/>
              <a:t>топлинна</a:t>
            </a:r>
            <a:r>
              <a:rPr lang="ru-RU" dirty="0"/>
              <a:t> </a:t>
            </a:r>
            <a:r>
              <a:rPr lang="ru-RU" dirty="0" err="1"/>
              <a:t>енергия</a:t>
            </a:r>
            <a:r>
              <a:rPr lang="ru-RU" dirty="0"/>
              <a:t> от </a:t>
            </a:r>
            <a:r>
              <a:rPr lang="ru-RU" dirty="0" err="1"/>
              <a:t>подземните</a:t>
            </a:r>
            <a:r>
              <a:rPr lang="ru-RU" dirty="0"/>
              <a:t> води, с цел </a:t>
            </a:r>
            <a:r>
              <a:rPr lang="ru-RU" dirty="0" err="1"/>
              <a:t>повишаване</a:t>
            </a:r>
            <a:r>
              <a:rPr lang="ru-RU" dirty="0"/>
              <a:t> на </a:t>
            </a:r>
            <a:r>
              <a:rPr lang="ru-RU" dirty="0" err="1"/>
              <a:t>енергийната</a:t>
            </a:r>
            <a:r>
              <a:rPr lang="ru-RU" dirty="0"/>
              <a:t> </a:t>
            </a:r>
            <a:r>
              <a:rPr lang="ru-RU" dirty="0" err="1"/>
              <a:t>ефективност</a:t>
            </a:r>
            <a:r>
              <a:rPr lang="ru-RU" dirty="0"/>
              <a:t> на </a:t>
            </a:r>
            <a:r>
              <a:rPr lang="ru-RU" dirty="0" err="1" smtClean="0"/>
              <a:t>сградите</a:t>
            </a:r>
            <a:r>
              <a:rPr lang="ru-RU" dirty="0" smtClean="0"/>
              <a:t>, </a:t>
            </a:r>
            <a:r>
              <a:rPr lang="ru-RU" dirty="0" err="1"/>
              <a:t>намаляване</a:t>
            </a:r>
            <a:r>
              <a:rPr lang="ru-RU" dirty="0"/>
              <a:t> на </a:t>
            </a:r>
            <a:r>
              <a:rPr lang="ru-RU" dirty="0" err="1"/>
              <a:t>вредните</a:t>
            </a:r>
            <a:r>
              <a:rPr lang="ru-RU" dirty="0"/>
              <a:t> </a:t>
            </a:r>
            <a:r>
              <a:rPr lang="ru-RU" dirty="0" err="1"/>
              <a:t>емисии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се отделят в </a:t>
            </a:r>
            <a:r>
              <a:rPr lang="ru-RU" dirty="0" err="1"/>
              <a:t>атмосферата</a:t>
            </a:r>
            <a:r>
              <a:rPr lang="ru-RU" dirty="0"/>
              <a:t>, </a:t>
            </a:r>
            <a:r>
              <a:rPr lang="ru-RU" dirty="0" err="1"/>
              <a:t>ограничаване</a:t>
            </a:r>
            <a:r>
              <a:rPr lang="ru-RU" dirty="0"/>
              <a:t> на </a:t>
            </a:r>
            <a:r>
              <a:rPr lang="ru-RU" dirty="0" err="1"/>
              <a:t>глобалното</a:t>
            </a:r>
            <a:r>
              <a:rPr lang="ru-RU" dirty="0"/>
              <a:t> </a:t>
            </a:r>
            <a:r>
              <a:rPr lang="ru-RU" dirty="0" err="1"/>
              <a:t>затопляне</a:t>
            </a:r>
            <a:r>
              <a:rPr lang="ru-RU" dirty="0"/>
              <a:t>, </a:t>
            </a:r>
            <a:r>
              <a:rPr lang="ru-RU" dirty="0" err="1"/>
              <a:t>намаляване</a:t>
            </a:r>
            <a:r>
              <a:rPr lang="ru-RU" dirty="0"/>
              <a:t>  </a:t>
            </a:r>
            <a:r>
              <a:rPr lang="ru-RU" dirty="0" err="1"/>
              <a:t>разходите</a:t>
            </a:r>
            <a:r>
              <a:rPr lang="ru-RU" dirty="0"/>
              <a:t> за </a:t>
            </a:r>
            <a:r>
              <a:rPr lang="ru-RU" dirty="0" smtClean="0"/>
              <a:t>отопление.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420754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059832" y="150513"/>
            <a:ext cx="540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авоъгълник 4"/>
          <p:cNvSpPr/>
          <p:nvPr/>
        </p:nvSpPr>
        <p:spPr>
          <a:xfrm>
            <a:off x="1115616" y="612178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Доставка и монтаж 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отоплителни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тела (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вентилаторни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конвектори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за ВОИ – НА СУ.</a:t>
            </a:r>
            <a:endParaRPr lang="bg-BG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916832"/>
            <a:ext cx="3075806" cy="3941074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916832"/>
            <a:ext cx="2952328" cy="393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804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467544" y="692696"/>
            <a:ext cx="835292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pPr algn="just"/>
            <a:r>
              <a:rPr lang="ru-RU" sz="2200" dirty="0" err="1" smtClean="0"/>
              <a:t>Преди</a:t>
            </a:r>
            <a:r>
              <a:rPr lang="ru-RU" sz="2200" dirty="0" smtClean="0"/>
              <a:t> </a:t>
            </a:r>
            <a:r>
              <a:rPr lang="ru-RU" sz="2200" dirty="0" err="1" smtClean="0"/>
              <a:t>изпълнението</a:t>
            </a:r>
            <a:r>
              <a:rPr lang="ru-RU" sz="2200" dirty="0" smtClean="0"/>
              <a:t> на проекта </a:t>
            </a:r>
            <a:r>
              <a:rPr lang="ru-RU" sz="2200" dirty="0" err="1" smtClean="0"/>
              <a:t>отоплителната</a:t>
            </a:r>
            <a:r>
              <a:rPr lang="ru-RU" sz="2200" dirty="0" smtClean="0"/>
              <a:t> </a:t>
            </a:r>
            <a:r>
              <a:rPr lang="ru-RU" sz="2200" dirty="0" err="1"/>
              <a:t>инсталация</a:t>
            </a:r>
            <a:r>
              <a:rPr lang="ru-RU" sz="2200" dirty="0"/>
              <a:t> </a:t>
            </a:r>
            <a:r>
              <a:rPr lang="ru-RU" sz="2200" dirty="0" smtClean="0"/>
              <a:t> в </a:t>
            </a:r>
            <a:r>
              <a:rPr lang="ru-RU" sz="2200" dirty="0" err="1" smtClean="0"/>
              <a:t>училището</a:t>
            </a:r>
            <a:r>
              <a:rPr lang="ru-RU" sz="2200" dirty="0" smtClean="0"/>
              <a:t> се </a:t>
            </a:r>
            <a:r>
              <a:rPr lang="ru-RU" sz="2200" dirty="0" err="1" smtClean="0"/>
              <a:t>захранваше</a:t>
            </a:r>
            <a:r>
              <a:rPr lang="ru-RU" sz="2200" dirty="0" smtClean="0"/>
              <a:t> с </a:t>
            </a:r>
            <a:r>
              <a:rPr lang="ru-RU" sz="2200" dirty="0" err="1" smtClean="0"/>
              <a:t>твърдо</a:t>
            </a:r>
            <a:r>
              <a:rPr lang="ru-RU" sz="2200" dirty="0" smtClean="0"/>
              <a:t> </a:t>
            </a:r>
            <a:r>
              <a:rPr lang="ru-RU" sz="2200" dirty="0" err="1"/>
              <a:t>гориво</a:t>
            </a:r>
            <a:r>
              <a:rPr lang="ru-RU" sz="2200" dirty="0"/>
              <a:t> - </a:t>
            </a:r>
            <a:r>
              <a:rPr lang="ru-RU" sz="2200" dirty="0" err="1" smtClean="0"/>
              <a:t>въглища</a:t>
            </a:r>
            <a:r>
              <a:rPr lang="ru-RU" sz="2200" dirty="0" smtClean="0"/>
              <a:t>. </a:t>
            </a:r>
            <a:r>
              <a:rPr lang="ru-RU" sz="2200" dirty="0" err="1" smtClean="0"/>
              <a:t>Максималният</a:t>
            </a:r>
            <a:r>
              <a:rPr lang="ru-RU" sz="2200" dirty="0" smtClean="0"/>
              <a:t> </a:t>
            </a:r>
            <a:r>
              <a:rPr lang="ru-RU" sz="2200" dirty="0" err="1"/>
              <a:t>разход</a:t>
            </a:r>
            <a:r>
              <a:rPr lang="ru-RU" sz="2200" dirty="0"/>
              <a:t> на </a:t>
            </a:r>
            <a:r>
              <a:rPr lang="ru-RU" sz="2200" dirty="0" err="1"/>
              <a:t>въглища</a:t>
            </a:r>
            <a:r>
              <a:rPr lang="ru-RU" sz="2200" dirty="0"/>
              <a:t> </a:t>
            </a:r>
            <a:r>
              <a:rPr lang="ru-RU" sz="2200" dirty="0" smtClean="0"/>
              <a:t> -  </a:t>
            </a:r>
            <a:r>
              <a:rPr lang="ru-RU" sz="2200" dirty="0"/>
              <a:t>~101 кг/ч/при заложен </a:t>
            </a:r>
            <a:r>
              <a:rPr lang="ru-RU" sz="2200" dirty="0" err="1"/>
              <a:t>разход</a:t>
            </a:r>
            <a:r>
              <a:rPr lang="ru-RU" sz="2200" dirty="0"/>
              <a:t> </a:t>
            </a:r>
            <a:r>
              <a:rPr lang="ru-RU" sz="2200" dirty="0" smtClean="0"/>
              <a:t>-</a:t>
            </a:r>
            <a:r>
              <a:rPr lang="ru-RU" sz="2200" dirty="0"/>
              <a:t>147 кг/ч/, а отделения </a:t>
            </a:r>
            <a:r>
              <a:rPr lang="ru-RU" sz="2200" dirty="0" err="1"/>
              <a:t>въглероден</a:t>
            </a:r>
            <a:r>
              <a:rPr lang="ru-RU" sz="2200" dirty="0"/>
              <a:t> </a:t>
            </a:r>
            <a:r>
              <a:rPr lang="ru-RU" sz="2200" dirty="0" smtClean="0"/>
              <a:t>диоксид:CO2 </a:t>
            </a:r>
            <a:r>
              <a:rPr lang="ru-RU" sz="2200" dirty="0"/>
              <a:t>=101*2,31= 233,31 </a:t>
            </a:r>
            <a:r>
              <a:rPr lang="ru-RU" sz="2200" dirty="0" err="1"/>
              <a:t>kg</a:t>
            </a:r>
            <a:r>
              <a:rPr lang="ru-RU" sz="2200" dirty="0"/>
              <a:t>/h</a:t>
            </a:r>
            <a:r>
              <a:rPr lang="ru-RU" sz="2200" dirty="0" smtClean="0"/>
              <a:t>.</a:t>
            </a:r>
          </a:p>
          <a:p>
            <a:pPr algn="just"/>
            <a:r>
              <a:rPr lang="ru-RU" sz="2200" dirty="0" smtClean="0"/>
              <a:t>При </a:t>
            </a:r>
            <a:r>
              <a:rPr lang="ru-RU" sz="2200" dirty="0" err="1"/>
              <a:t>използване</a:t>
            </a:r>
            <a:r>
              <a:rPr lang="ru-RU" sz="2200" dirty="0"/>
              <a:t> на 80% </a:t>
            </a:r>
            <a:r>
              <a:rPr lang="ru-RU" sz="2200" dirty="0" err="1"/>
              <a:t>топлинен</a:t>
            </a:r>
            <a:r>
              <a:rPr lang="ru-RU" sz="2200" dirty="0"/>
              <a:t> товар за </a:t>
            </a:r>
            <a:r>
              <a:rPr lang="ru-RU" sz="2200" dirty="0" err="1"/>
              <a:t>целия</a:t>
            </a:r>
            <a:r>
              <a:rPr lang="ru-RU" sz="2200" dirty="0"/>
              <a:t> </a:t>
            </a:r>
            <a:r>
              <a:rPr lang="ru-RU" sz="2200" dirty="0" err="1"/>
              <a:t>отоплителен</a:t>
            </a:r>
            <a:r>
              <a:rPr lang="ru-RU" sz="2200" dirty="0"/>
              <a:t> сезон - 6 </a:t>
            </a:r>
            <a:r>
              <a:rPr lang="ru-RU" sz="2200" dirty="0" err="1"/>
              <a:t>месеца</a:t>
            </a:r>
            <a:r>
              <a:rPr lang="ru-RU" sz="2200" dirty="0"/>
              <a:t> </a:t>
            </a:r>
            <a:r>
              <a:rPr lang="ru-RU" sz="2200" dirty="0" err="1" smtClean="0"/>
              <a:t>отделени</a:t>
            </a:r>
            <a:r>
              <a:rPr lang="ru-RU" sz="2200" dirty="0" smtClean="0"/>
              <a:t> </a:t>
            </a:r>
            <a:r>
              <a:rPr lang="ru-RU" sz="2200" dirty="0" err="1"/>
              <a:t>емисии</a:t>
            </a:r>
            <a:r>
              <a:rPr lang="ru-RU" sz="2200" dirty="0"/>
              <a:t> </a:t>
            </a:r>
            <a:r>
              <a:rPr lang="ru-RU" sz="2200" dirty="0" err="1"/>
              <a:t>въглероден</a:t>
            </a:r>
            <a:r>
              <a:rPr lang="ru-RU" sz="2200" dirty="0"/>
              <a:t> </a:t>
            </a:r>
            <a:r>
              <a:rPr lang="ru-RU" sz="2200" dirty="0" smtClean="0"/>
              <a:t>диоксид:</a:t>
            </a:r>
            <a:endParaRPr lang="ru-RU" sz="2200" dirty="0"/>
          </a:p>
          <a:p>
            <a:pPr algn="just"/>
            <a:r>
              <a:rPr lang="ru-RU" sz="2200" dirty="0"/>
              <a:t>233,31 кг/ч*24 часа*30 </a:t>
            </a:r>
            <a:r>
              <a:rPr lang="ru-RU" sz="2200" dirty="0" err="1"/>
              <a:t>дена</a:t>
            </a:r>
            <a:r>
              <a:rPr lang="ru-RU" sz="2200" dirty="0"/>
              <a:t>*6 </a:t>
            </a:r>
            <a:r>
              <a:rPr lang="ru-RU" sz="2200" dirty="0" err="1"/>
              <a:t>месеца</a:t>
            </a:r>
            <a:r>
              <a:rPr lang="ru-RU" sz="2200" dirty="0"/>
              <a:t>*80% =806319 кг/ 806 тона </a:t>
            </a:r>
            <a:r>
              <a:rPr lang="ru-RU" sz="2200" dirty="0" smtClean="0"/>
              <a:t>CO2</a:t>
            </a:r>
          </a:p>
          <a:p>
            <a:pPr algn="just"/>
            <a:endParaRPr lang="ru-RU" sz="2200" dirty="0" smtClean="0"/>
          </a:p>
          <a:p>
            <a:pPr algn="just"/>
            <a:r>
              <a:rPr lang="ru-RU" sz="2200" dirty="0" smtClean="0"/>
              <a:t>След </a:t>
            </a:r>
            <a:r>
              <a:rPr lang="ru-RU" sz="2200" dirty="0" err="1" smtClean="0"/>
              <a:t>изпълнението</a:t>
            </a:r>
            <a:r>
              <a:rPr lang="ru-RU" sz="2200" dirty="0" smtClean="0"/>
              <a:t> </a:t>
            </a:r>
            <a:r>
              <a:rPr lang="ru-RU" sz="2200" dirty="0"/>
              <a:t>на </a:t>
            </a:r>
            <a:r>
              <a:rPr lang="ru-RU" sz="2200" dirty="0" smtClean="0"/>
              <a:t>проекта </a:t>
            </a:r>
            <a:r>
              <a:rPr lang="ru-RU" sz="2200" dirty="0" err="1" smtClean="0"/>
              <a:t>котелът</a:t>
            </a:r>
            <a:r>
              <a:rPr lang="ru-RU" sz="2200" dirty="0" smtClean="0"/>
              <a:t> на </a:t>
            </a:r>
            <a:r>
              <a:rPr lang="ru-RU" sz="2200" dirty="0" err="1" smtClean="0"/>
              <a:t>твърдо</a:t>
            </a:r>
            <a:r>
              <a:rPr lang="ru-RU" sz="2200" dirty="0" smtClean="0"/>
              <a:t> </a:t>
            </a:r>
            <a:r>
              <a:rPr lang="ru-RU" sz="2200" dirty="0" err="1" smtClean="0"/>
              <a:t>гориво</a:t>
            </a:r>
            <a:r>
              <a:rPr lang="ru-RU" sz="2200" dirty="0" smtClean="0"/>
              <a:t> е заменен с </a:t>
            </a:r>
            <a:r>
              <a:rPr lang="ru-RU" sz="2200" dirty="0" err="1" smtClean="0"/>
              <a:t>термопомпи</a:t>
            </a:r>
            <a:r>
              <a:rPr lang="ru-RU" sz="2200" dirty="0" smtClean="0"/>
              <a:t>. </a:t>
            </a:r>
            <a:r>
              <a:rPr lang="ru-RU" sz="2200" dirty="0" err="1" smtClean="0"/>
              <a:t>Топлинната</a:t>
            </a:r>
            <a:r>
              <a:rPr lang="ru-RU" sz="2200" dirty="0"/>
              <a:t> </a:t>
            </a:r>
            <a:r>
              <a:rPr lang="ru-RU" sz="2200" dirty="0" err="1" smtClean="0"/>
              <a:t>енергия</a:t>
            </a:r>
            <a:r>
              <a:rPr lang="ru-RU" sz="2200" dirty="0" smtClean="0"/>
              <a:t>, получена </a:t>
            </a:r>
            <a:r>
              <a:rPr lang="ru-RU" sz="2200" dirty="0"/>
              <a:t>от </a:t>
            </a:r>
            <a:r>
              <a:rPr lang="ru-RU" sz="2200" dirty="0" err="1"/>
              <a:t>изгаряне</a:t>
            </a:r>
            <a:r>
              <a:rPr lang="ru-RU" sz="2200" dirty="0"/>
              <a:t> на </a:t>
            </a:r>
            <a:r>
              <a:rPr lang="ru-RU" sz="2200" dirty="0" err="1" smtClean="0"/>
              <a:t>въглища</a:t>
            </a:r>
            <a:r>
              <a:rPr lang="ru-RU" sz="2200" dirty="0" smtClean="0"/>
              <a:t> е заменена </a:t>
            </a:r>
            <a:r>
              <a:rPr lang="ru-RU" sz="2200" dirty="0"/>
              <a:t>с </a:t>
            </a:r>
            <a:r>
              <a:rPr lang="ru-RU" sz="2200" dirty="0" err="1" smtClean="0"/>
              <a:t>геотермална</a:t>
            </a:r>
            <a:r>
              <a:rPr lang="ru-RU" sz="2200" dirty="0" smtClean="0"/>
              <a:t> </a:t>
            </a:r>
            <a:r>
              <a:rPr lang="ru-RU" sz="2200" dirty="0" err="1" smtClean="0"/>
              <a:t>енергия</a:t>
            </a:r>
            <a:r>
              <a:rPr lang="ru-RU" sz="2200" dirty="0" smtClean="0"/>
              <a:t>, с </a:t>
            </a:r>
            <a:r>
              <a:rPr lang="ru-RU" sz="2200" dirty="0" err="1" smtClean="0"/>
              <a:t>което</a:t>
            </a:r>
            <a:r>
              <a:rPr lang="ru-RU" sz="2200" dirty="0" smtClean="0"/>
              <a:t> </a:t>
            </a:r>
            <a:r>
              <a:rPr lang="ru-RU" sz="2200" dirty="0" err="1" smtClean="0"/>
              <a:t>емисиите</a:t>
            </a:r>
            <a:r>
              <a:rPr lang="ru-RU" sz="2200" dirty="0" smtClean="0"/>
              <a:t> на </a:t>
            </a:r>
            <a:r>
              <a:rPr lang="ru-RU" sz="2200" dirty="0" err="1" smtClean="0"/>
              <a:t>парникови</a:t>
            </a:r>
            <a:r>
              <a:rPr lang="ru-RU" sz="2200" dirty="0" smtClean="0"/>
              <a:t> </a:t>
            </a:r>
            <a:r>
              <a:rPr lang="ru-RU" sz="2200" dirty="0" err="1" smtClean="0"/>
              <a:t>газове</a:t>
            </a:r>
            <a:r>
              <a:rPr lang="ru-RU" sz="2200" dirty="0" smtClean="0"/>
              <a:t> </a:t>
            </a:r>
            <a:r>
              <a:rPr lang="ru-RU" sz="2200" dirty="0" err="1"/>
              <a:t>са</a:t>
            </a:r>
            <a:r>
              <a:rPr lang="ru-RU" sz="2200" dirty="0"/>
              <a:t> </a:t>
            </a:r>
            <a:r>
              <a:rPr lang="ru-RU" sz="2200" dirty="0" err="1"/>
              <a:t>ограничени</a:t>
            </a:r>
            <a:r>
              <a:rPr lang="ru-RU" sz="2200" dirty="0"/>
              <a:t> </a:t>
            </a:r>
            <a:r>
              <a:rPr lang="ru-RU" sz="2200" dirty="0" smtClean="0"/>
              <a:t>около 4 </a:t>
            </a:r>
            <a:r>
              <a:rPr lang="ru-RU" sz="2200" dirty="0" err="1" smtClean="0"/>
              <a:t>пъти</a:t>
            </a:r>
            <a:endParaRPr lang="ru-RU" sz="2200" dirty="0" smtClean="0"/>
          </a:p>
          <a:p>
            <a:pPr algn="just"/>
            <a:r>
              <a:rPr lang="ru-RU" sz="2200" dirty="0" err="1" smtClean="0"/>
              <a:t>Прогнозните</a:t>
            </a:r>
            <a:r>
              <a:rPr lang="ru-RU" sz="2200" dirty="0" smtClean="0"/>
              <a:t> </a:t>
            </a:r>
            <a:r>
              <a:rPr lang="ru-RU" sz="2200" dirty="0" err="1"/>
              <a:t>годишни</a:t>
            </a:r>
            <a:r>
              <a:rPr lang="ru-RU" sz="2200" dirty="0"/>
              <a:t> </a:t>
            </a:r>
            <a:r>
              <a:rPr lang="ru-RU" sz="2200" dirty="0" err="1"/>
              <a:t>намаления</a:t>
            </a:r>
            <a:r>
              <a:rPr lang="ru-RU" sz="2200" dirty="0"/>
              <a:t> на </a:t>
            </a:r>
            <a:r>
              <a:rPr lang="ru-RU" sz="2200" dirty="0" err="1"/>
              <a:t>емисиите</a:t>
            </a:r>
            <a:r>
              <a:rPr lang="ru-RU" sz="2200" dirty="0"/>
              <a:t> на CO2 </a:t>
            </a:r>
            <a:r>
              <a:rPr lang="ru-RU" sz="2200" dirty="0" smtClean="0"/>
              <a:t> </a:t>
            </a:r>
            <a:r>
              <a:rPr lang="ru-RU" sz="2200" dirty="0" err="1" smtClean="0"/>
              <a:t>са</a:t>
            </a:r>
            <a:r>
              <a:rPr lang="ru-RU" sz="2200" dirty="0" smtClean="0"/>
              <a:t> 693 тона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219631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37569947"/>
              </p:ext>
            </p:extLst>
          </p:nvPr>
        </p:nvGraphicFramePr>
        <p:xfrm>
          <a:off x="539552" y="1484784"/>
          <a:ext cx="7974320" cy="2243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8005"/>
                <a:gridCol w="2454979"/>
                <a:gridCol w="2464054"/>
                <a:gridCol w="1957282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</a:rPr>
                        <a:t>месеци</a:t>
                      </a:r>
                      <a:endParaRPr lang="bg-BG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Ел. енергия кв.т.ч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</a:rPr>
                        <a:t>Цена </a:t>
                      </a:r>
                      <a:endParaRPr lang="bg-BG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Вода м3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ноември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16 584,84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6 114,19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152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декември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</a:rPr>
                        <a:t>24 785,28</a:t>
                      </a:r>
                      <a:endParaRPr lang="bg-BG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7 610,52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300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януари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26 199,30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8 466,89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308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февруари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24 725,46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6 829,16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</a:rPr>
                        <a:t>321</a:t>
                      </a:r>
                      <a:endParaRPr lang="bg-BG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</a:rPr>
                        <a:t>март</a:t>
                      </a:r>
                      <a:endParaRPr lang="bg-BG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</a:rPr>
                        <a:t>24 181,02</a:t>
                      </a:r>
                      <a:endParaRPr lang="bg-BG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6 420,14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238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 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 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 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 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общо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116 475,90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35 440,90 лв</a:t>
                      </a:r>
                      <a:endParaRPr lang="bg-BG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1 319</a:t>
                      </a:r>
                      <a:endParaRPr lang="bg-BG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332656"/>
            <a:ext cx="8424936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Справка за изразходена ел. енергия и вода на обект: </a:t>
            </a:r>
            <a:r>
              <a:rPr kumimoji="0" lang="bg-BG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„</a:t>
            </a:r>
            <a:r>
              <a:rPr kumimoji="0" lang="bg-BG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Използване на геотермална енергия за отопление и  охлаждане на общинско училище СУ </a:t>
            </a:r>
            <a:r>
              <a:rPr kumimoji="0" lang="bg-BG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„</a:t>
            </a:r>
            <a:r>
              <a:rPr kumimoji="0" lang="bg-BG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Св. св. Кирил и Методий</a:t>
            </a:r>
            <a:r>
              <a:rPr kumimoji="0" lang="bg-BG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bg-BG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гр. Стрелча</a:t>
            </a:r>
            <a:r>
              <a:rPr kumimoji="0" lang="bg-BG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endParaRPr kumimoji="0" lang="bg-BG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Отоплителен сезон 2023-2024 г.</a:t>
            </a:r>
            <a:endParaRPr kumimoji="0" lang="bg-BG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539552" y="4236115"/>
            <a:ext cx="8424936" cy="2131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g-BG" i="1" dirty="0">
                <a:ea typeface="Calibri"/>
                <a:cs typeface="Times New Roman"/>
              </a:rPr>
              <a:t>В таблицата е отразено общото количество ел. енергия използвана за </a:t>
            </a:r>
            <a:r>
              <a:rPr lang="bg-BG" i="1" dirty="0" smtClean="0">
                <a:ea typeface="Calibri"/>
                <a:cs typeface="Times New Roman"/>
              </a:rPr>
              <a:t>потребление </a:t>
            </a:r>
            <a:r>
              <a:rPr lang="bg-BG" i="1" dirty="0">
                <a:ea typeface="Calibri"/>
                <a:cs typeface="Times New Roman"/>
              </a:rPr>
              <a:t>и количеството вода използвано </a:t>
            </a:r>
            <a:r>
              <a:rPr lang="bg-BG" i="1" dirty="0" smtClean="0">
                <a:ea typeface="Calibri"/>
                <a:cs typeface="Times New Roman"/>
              </a:rPr>
              <a:t> </a:t>
            </a:r>
            <a:r>
              <a:rPr lang="bg-BG" i="1" dirty="0">
                <a:ea typeface="Calibri"/>
                <a:cs typeface="Times New Roman"/>
              </a:rPr>
              <a:t>за </a:t>
            </a:r>
            <a:r>
              <a:rPr lang="bg-BG" i="1" dirty="0" smtClean="0">
                <a:ea typeface="Calibri"/>
                <a:cs typeface="Times New Roman"/>
              </a:rPr>
              <a:t>системата, като системата е пусната на 14.11.2023 г. и е изключена на 31.03.2024 г.</a:t>
            </a:r>
            <a:r>
              <a:rPr lang="bg-BG" i="1" dirty="0">
                <a:ea typeface="Calibri"/>
                <a:cs typeface="Times New Roman"/>
              </a:rPr>
              <a:t> </a:t>
            </a:r>
            <a:endParaRPr lang="bg-BG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g-BG" b="1" i="1" u="sng" dirty="0">
                <a:ea typeface="Calibri"/>
                <a:cs typeface="Times New Roman"/>
              </a:rPr>
              <a:t>Забележка: за сезон 2022-2023 учебна година обща сума ел.</a:t>
            </a:r>
            <a:r>
              <a:rPr lang="bg-BG" b="1" i="1" u="sng" dirty="0" err="1">
                <a:ea typeface="Calibri"/>
                <a:cs typeface="Times New Roman"/>
              </a:rPr>
              <a:t>енергия+въглища</a:t>
            </a:r>
            <a:r>
              <a:rPr lang="bg-BG" b="1" i="1" u="sng" dirty="0">
                <a:ea typeface="Calibri"/>
                <a:cs typeface="Times New Roman"/>
              </a:rPr>
              <a:t> е 38 520.09 лв. от които за месеците ноември-март сумата на ел. енергията е била 6 838,00 лв.</a:t>
            </a:r>
            <a:endParaRPr lang="bg-BG" sz="1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0031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Fuji\Downloads\IMG_20230425_120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872" y="-10904"/>
            <a:ext cx="5561072" cy="417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Fuji\Downloads\IMG_20230425_122504_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080" y="3212976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1545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Fuji\OneDrive\Работен плот\ПРОЕКТ - МИН. ВОДА\Нова папка\379665102_331257706075205_2920602972030928129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35" y="260648"/>
            <a:ext cx="485816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Fuji\OneDrive\Работен плот\ПРОЕКТ - МИН. ВОДА\Нова папка\380122874_284025311229569_886925923052562168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27392"/>
            <a:ext cx="5562064" cy="370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6471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ДИПЛОМНА - ТЕЗА\готови - снимки\карта за дипломна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512" y="836712"/>
            <a:ext cx="7696200" cy="5440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09114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Fuji\OneDrive\Работен плот\ПРОЕКТ - МИН. ВОДА\Нова папка\IMG_20230628_13522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34456"/>
            <a:ext cx="5400600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5986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95536" y="-378709"/>
            <a:ext cx="8136904" cy="1289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bg-BG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bg-B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bg-BG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авоъгълник 2"/>
          <p:cNvSpPr/>
          <p:nvPr/>
        </p:nvSpPr>
        <p:spPr>
          <a:xfrm>
            <a:off x="1403648" y="725824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Благодаря за вниманието!</a:t>
            </a:r>
            <a:endParaRPr lang="bg-BG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4877" y="2132856"/>
            <a:ext cx="286231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479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_16A1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63493" cy="264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JI_0818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3851659"/>
            <a:ext cx="4001223" cy="300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СТРЕЛЧА СНИМКИ\IMG_0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2642" y="0"/>
            <a:ext cx="4001358" cy="266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Fuji\OneDrive\Работен плот\САЙТ\сп. Дестинация България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71810"/>
            <a:ext cx="3016742" cy="378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Fuji\OneDrive\Работен плот\САЙТ\сп. Дестинация България\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322" y="2643182"/>
            <a:ext cx="2873678" cy="35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2384" y="0"/>
            <a:ext cx="3671777" cy="264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8" descr="C:\Users\TO2020\Desktop\DSC_769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43182"/>
            <a:ext cx="3000364" cy="150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70" descr="C:\Users\TO2020\Desktop\СТРЕЛЧА\СНИМКИ\IMG_227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2678" y="5102332"/>
            <a:ext cx="3531322" cy="1755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01102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Fuji\OneDrive\Работен плот\3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240"/>
            <a:ext cx="9144000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9149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61077" cy="599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9296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Fuji\OneDrive\Работен плот\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90" y="476672"/>
            <a:ext cx="8984817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2771800" y="2060848"/>
            <a:ext cx="36004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g-BG" dirty="0" smtClean="0"/>
              <a:t>1</a:t>
            </a:r>
            <a:endParaRPr lang="bg-BG" dirty="0"/>
          </a:p>
        </p:txBody>
      </p:sp>
      <p:sp>
        <p:nvSpPr>
          <p:cNvPr id="3" name="Текстово поле 2"/>
          <p:cNvSpPr txBox="1"/>
          <p:nvPr/>
        </p:nvSpPr>
        <p:spPr>
          <a:xfrm>
            <a:off x="1979712" y="1700808"/>
            <a:ext cx="36004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g-BG" dirty="0" smtClean="0"/>
              <a:t>2</a:t>
            </a:r>
            <a:endParaRPr lang="bg-BG" dirty="0"/>
          </a:p>
        </p:txBody>
      </p:sp>
      <p:sp>
        <p:nvSpPr>
          <p:cNvPr id="4" name="Текстово поле 3"/>
          <p:cNvSpPr txBox="1"/>
          <p:nvPr/>
        </p:nvSpPr>
        <p:spPr>
          <a:xfrm>
            <a:off x="2555776" y="1340768"/>
            <a:ext cx="28803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g-BG" dirty="0" smtClean="0"/>
              <a:t>3</a:t>
            </a:r>
            <a:endParaRPr lang="bg-BG" dirty="0"/>
          </a:p>
        </p:txBody>
      </p:sp>
      <p:sp>
        <p:nvSpPr>
          <p:cNvPr id="5" name="Текстово поле 4"/>
          <p:cNvSpPr txBox="1"/>
          <p:nvPr/>
        </p:nvSpPr>
        <p:spPr>
          <a:xfrm>
            <a:off x="4067944" y="5949280"/>
            <a:ext cx="43204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g-BG" dirty="0" smtClean="0"/>
              <a:t>4</a:t>
            </a:r>
            <a:endParaRPr lang="bg-BG" dirty="0"/>
          </a:p>
        </p:txBody>
      </p:sp>
      <p:sp>
        <p:nvSpPr>
          <p:cNvPr id="6" name="Текстово поле 5"/>
          <p:cNvSpPr txBox="1"/>
          <p:nvPr/>
        </p:nvSpPr>
        <p:spPr>
          <a:xfrm>
            <a:off x="755576" y="2430180"/>
            <a:ext cx="28803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g-BG" dirty="0" smtClean="0"/>
              <a:t>5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2332738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9425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4636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32656"/>
            <a:ext cx="4212468" cy="2808312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32656"/>
            <a:ext cx="3888432" cy="2808311"/>
          </a:xfrm>
          <a:prstGeom prst="rect">
            <a:avLst/>
          </a:prstGeom>
        </p:spPr>
      </p:pic>
      <p:sp>
        <p:nvSpPr>
          <p:cNvPr id="5" name="Правоъгълник 4"/>
          <p:cNvSpPr/>
          <p:nvPr/>
        </p:nvSpPr>
        <p:spPr>
          <a:xfrm>
            <a:off x="2368864" y="3223559"/>
            <a:ext cx="440627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g-BG" dirty="0">
                <a:ea typeface="Calibri"/>
                <a:cs typeface="Times New Roman"/>
              </a:rPr>
              <a:t>Обща разгъната застроена площ – 2640 м2</a:t>
            </a:r>
          </a:p>
        </p:txBody>
      </p:sp>
    </p:spTree>
    <p:extLst>
      <p:ext uri="{BB962C8B-B14F-4D97-AF65-F5344CB8AC3E}">
        <p14:creationId xmlns:p14="http://schemas.microsoft.com/office/powerpoint/2010/main" xmlns="" val="64216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/>
          <p:cNvSpPr/>
          <p:nvPr/>
        </p:nvSpPr>
        <p:spPr>
          <a:xfrm>
            <a:off x="3409021" y="332656"/>
            <a:ext cx="2325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БЮДЖЕТ НА ПРОЕКТА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2299085"/>
              </p:ext>
            </p:extLst>
          </p:nvPr>
        </p:nvGraphicFramePr>
        <p:xfrm>
          <a:off x="395538" y="836712"/>
          <a:ext cx="8373613" cy="5760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7177">
                  <a:extLst>
                    <a:ext uri="{9D8B030D-6E8A-4147-A177-3AD203B41FA5}">
                      <a16:colId xmlns:a16="http://schemas.microsoft.com/office/drawing/2014/main" xmlns="" val="1548313088"/>
                    </a:ext>
                  </a:extLst>
                </a:gridCol>
                <a:gridCol w="2621369">
                  <a:extLst>
                    <a:ext uri="{9D8B030D-6E8A-4147-A177-3AD203B41FA5}">
                      <a16:colId xmlns:a16="http://schemas.microsoft.com/office/drawing/2014/main" xmlns="" val="67611901"/>
                    </a:ext>
                  </a:extLst>
                </a:gridCol>
                <a:gridCol w="423357">
                  <a:extLst>
                    <a:ext uri="{9D8B030D-6E8A-4147-A177-3AD203B41FA5}">
                      <a16:colId xmlns:a16="http://schemas.microsoft.com/office/drawing/2014/main" xmlns="" val="2017387896"/>
                    </a:ext>
                  </a:extLst>
                </a:gridCol>
                <a:gridCol w="718723">
                  <a:extLst>
                    <a:ext uri="{9D8B030D-6E8A-4147-A177-3AD203B41FA5}">
                      <a16:colId xmlns:a16="http://schemas.microsoft.com/office/drawing/2014/main" xmlns="" val="3634546564"/>
                    </a:ext>
                  </a:extLst>
                </a:gridCol>
                <a:gridCol w="423357">
                  <a:extLst>
                    <a:ext uri="{9D8B030D-6E8A-4147-A177-3AD203B41FA5}">
                      <a16:colId xmlns:a16="http://schemas.microsoft.com/office/drawing/2014/main" xmlns="" val="1760496516"/>
                    </a:ext>
                  </a:extLst>
                </a:gridCol>
                <a:gridCol w="659650">
                  <a:extLst>
                    <a:ext uri="{9D8B030D-6E8A-4147-A177-3AD203B41FA5}">
                      <a16:colId xmlns:a16="http://schemas.microsoft.com/office/drawing/2014/main" xmlns="" val="1974748857"/>
                    </a:ext>
                  </a:extLst>
                </a:gridCol>
                <a:gridCol w="472585">
                  <a:extLst>
                    <a:ext uri="{9D8B030D-6E8A-4147-A177-3AD203B41FA5}">
                      <a16:colId xmlns:a16="http://schemas.microsoft.com/office/drawing/2014/main" xmlns="" val="2570432133"/>
                    </a:ext>
                  </a:extLst>
                </a:gridCol>
                <a:gridCol w="718723">
                  <a:extLst>
                    <a:ext uri="{9D8B030D-6E8A-4147-A177-3AD203B41FA5}">
                      <a16:colId xmlns:a16="http://schemas.microsoft.com/office/drawing/2014/main" xmlns="" val="3848508905"/>
                    </a:ext>
                  </a:extLst>
                </a:gridCol>
                <a:gridCol w="364284">
                  <a:extLst>
                    <a:ext uri="{9D8B030D-6E8A-4147-A177-3AD203B41FA5}">
                      <a16:colId xmlns:a16="http://schemas.microsoft.com/office/drawing/2014/main" xmlns="" val="1088524164"/>
                    </a:ext>
                  </a:extLst>
                </a:gridCol>
                <a:gridCol w="435665">
                  <a:extLst>
                    <a:ext uri="{9D8B030D-6E8A-4147-A177-3AD203B41FA5}">
                      <a16:colId xmlns:a16="http://schemas.microsoft.com/office/drawing/2014/main" xmlns="" val="3457772820"/>
                    </a:ext>
                  </a:extLst>
                </a:gridCol>
                <a:gridCol w="718723">
                  <a:extLst>
                    <a:ext uri="{9D8B030D-6E8A-4147-A177-3AD203B41FA5}">
                      <a16:colId xmlns:a16="http://schemas.microsoft.com/office/drawing/2014/main" xmlns="" val="1820255164"/>
                    </a:ext>
                  </a:extLst>
                </a:gridCol>
              </a:tblGrid>
              <a:tr h="6885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bg-BG" sz="800" u="none" strike="noStrike">
                          <a:effectLst/>
                        </a:rPr>
                        <a:t>Бюджетен ред (номер)</a:t>
                      </a:r>
                      <a:endParaRPr lang="bg-BG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bg-BG" sz="800" u="none" strike="noStrike">
                          <a:effectLst/>
                        </a:rPr>
                        <a:t>Описание на конкретния разход</a:t>
                      </a:r>
                      <a:endParaRPr lang="bg-BG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bg-BG" sz="800" u="none" strike="noStrike">
                          <a:effectLst/>
                        </a:rPr>
                        <a:t>БФП/ФИ</a:t>
                      </a:r>
                      <a:endParaRPr lang="bg-BG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bg-BG" sz="800" u="none" strike="noStrike">
                          <a:effectLst/>
                        </a:rPr>
                        <a:t>Общо БФП/ФИ</a:t>
                      </a:r>
                      <a:endParaRPr lang="bg-BG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 rowSpan="2"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bg-BG" sz="800" u="none" strike="noStrike">
                          <a:effectLst/>
                        </a:rPr>
                        <a:t>СФ</a:t>
                      </a:r>
                      <a:endParaRPr lang="bg-BG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 rowSpan="2"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bg-BG" sz="800" u="none" strike="noStrike">
                          <a:effectLst/>
                        </a:rPr>
                        <a:t>Стойност/ Сума</a:t>
                      </a:r>
                      <a:endParaRPr lang="bg-BG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extLst>
                  <a:ext uri="{0D108BD9-81ED-4DB2-BD59-A6C34878D82A}">
                    <a16:rowId xmlns:a16="http://schemas.microsoft.com/office/drawing/2014/main" xmlns="" val="275735649"/>
                  </a:ext>
                </a:extLst>
              </a:tr>
              <a:tr h="258517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bg-BG" sz="800" u="none" strike="noStrike">
                          <a:effectLst/>
                        </a:rPr>
                        <a:t>ЕС</a:t>
                      </a:r>
                      <a:endParaRPr lang="bg-BG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bg-BG" sz="800" u="none" strike="noStrike">
                          <a:effectLst/>
                        </a:rPr>
                        <a:t>НФ</a:t>
                      </a:r>
                      <a:endParaRPr lang="bg-BG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0555328"/>
                  </a:ext>
                </a:extLst>
              </a:tr>
              <a:tr h="467917">
                <a:tc>
                  <a:txBody>
                    <a:bodyPr/>
                    <a:lstStyle/>
                    <a:p>
                      <a:pPr algn="l" fontAlgn="ctr"/>
                      <a:r>
                        <a:rPr lang="bg-BG" sz="800" u="none" strike="noStrike">
                          <a:effectLst/>
                        </a:rPr>
                        <a:t>1.1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Разходи за персонал на Бенефициента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85,00%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     3 366,00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15,00%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      594,00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100,00%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     3 960,00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0,00%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0,00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     3 960,00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extLst>
                  <a:ext uri="{0D108BD9-81ED-4DB2-BD59-A6C34878D82A}">
                    <a16:rowId xmlns:a16="http://schemas.microsoft.com/office/drawing/2014/main" xmlns="" val="1762009045"/>
                  </a:ext>
                </a:extLst>
              </a:tr>
              <a:tr h="775554">
                <a:tc>
                  <a:txBody>
                    <a:bodyPr/>
                    <a:lstStyle/>
                    <a:p>
                      <a:pPr algn="l" fontAlgn="ctr"/>
                      <a:r>
                        <a:rPr lang="bg-BG" sz="800" u="none" strike="noStrike">
                          <a:effectLst/>
                        </a:rPr>
                        <a:t>5.1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СМР по проект: „Използване на геотермална енергия за отопление и охлаждане на общинско училище СУ „Св. св. Кирил и Методий“, гр. Стрелча“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85,00%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206 555,83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15,00%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36 451,03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100,00%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243 006,86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0,00%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0,00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243 006,86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extLst>
                  <a:ext uri="{0D108BD9-81ED-4DB2-BD59-A6C34878D82A}">
                    <a16:rowId xmlns:a16="http://schemas.microsoft.com/office/drawing/2014/main" xmlns="" val="3604867827"/>
                  </a:ext>
                </a:extLst>
              </a:tr>
              <a:tr h="1034072">
                <a:tc>
                  <a:txBody>
                    <a:bodyPr/>
                    <a:lstStyle/>
                    <a:p>
                      <a:pPr algn="l" fontAlgn="ctr"/>
                      <a:r>
                        <a:rPr lang="bg-BG" sz="800" u="none" strike="noStrike">
                          <a:effectLst/>
                        </a:rPr>
                        <a:t>5.2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Доставка и монтаж на оборудване по проект: „Използване на геотермална енергия за отопление и охлаждане на общинско училище СУ „Св. св. Кирил и Методий“, гр. Стрелча“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85,00%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370 754,94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15,00%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65 427,34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100,00%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436 182,28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0,00%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0,00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436 182,28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extLst>
                  <a:ext uri="{0D108BD9-81ED-4DB2-BD59-A6C34878D82A}">
                    <a16:rowId xmlns:a16="http://schemas.microsoft.com/office/drawing/2014/main" xmlns="" val="3122316701"/>
                  </a:ext>
                </a:extLst>
              </a:tr>
              <a:tr h="1034072">
                <a:tc>
                  <a:txBody>
                    <a:bodyPr/>
                    <a:lstStyle/>
                    <a:p>
                      <a:pPr algn="l" fontAlgn="ctr"/>
                      <a:r>
                        <a:rPr lang="bg-BG" sz="800" u="none" strike="noStrike">
                          <a:effectLst/>
                        </a:rPr>
                        <a:t>6.1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Строителен надзор при изпълнение на СМР по проект: „Използване на геотермална енергия за отопление и охлаждане на общинско училище СУ „Св. св. Кирил и Методий“, гр. Стрелча“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85,00%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     3 672,00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15,00%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      648,00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100,00%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     4 320,00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0,00%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0,00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     4 320,00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extLst>
                  <a:ext uri="{0D108BD9-81ED-4DB2-BD59-A6C34878D82A}">
                    <a16:rowId xmlns:a16="http://schemas.microsoft.com/office/drawing/2014/main" xmlns="" val="1073630587"/>
                  </a:ext>
                </a:extLst>
              </a:tr>
              <a:tr h="1034072">
                <a:tc>
                  <a:txBody>
                    <a:bodyPr/>
                    <a:lstStyle/>
                    <a:p>
                      <a:pPr algn="l" fontAlgn="ctr"/>
                      <a:r>
                        <a:rPr lang="bg-BG" sz="800" u="none" strike="noStrike">
                          <a:effectLst/>
                        </a:rPr>
                        <a:t>7.1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Авторски надзор при изпълнение на СМР по проект: „Използване на геотермална енергия за отопление и охлаждане на общинско училище СУ „Св. св. Кирил и Методий“, гр. Стрелча“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85,00%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     3 162,00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15,00%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      558,00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100,00%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     3 720,00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0,00%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0,00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     3 720,00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extLst>
                  <a:ext uri="{0D108BD9-81ED-4DB2-BD59-A6C34878D82A}">
                    <a16:rowId xmlns:a16="http://schemas.microsoft.com/office/drawing/2014/main" xmlns="" val="2868159274"/>
                  </a:ext>
                </a:extLst>
              </a:tr>
              <a:tr h="467917">
                <a:tc>
                  <a:txBody>
                    <a:bodyPr/>
                    <a:lstStyle/>
                    <a:p>
                      <a:pPr algn="l" fontAlgn="ctr"/>
                      <a:r>
                        <a:rPr lang="bg-BG" sz="800" u="none" strike="noStrike">
                          <a:effectLst/>
                        </a:rPr>
                        <a:t>10.1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Дейност за информираност и публичност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85,00%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     1 530,00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15,00%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      270,00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100,00%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     1 800,00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0,00%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>
                          <a:effectLst/>
                        </a:rPr>
                        <a:t>         0,00</a:t>
                      </a:r>
                      <a:endParaRPr lang="bg-BG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u="none" strike="noStrike" dirty="0">
                          <a:effectLst/>
                        </a:rPr>
                        <a:t>              1 800,00</a:t>
                      </a:r>
                      <a:endParaRPr lang="bg-BG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1" marR="7261" marT="7261" marB="0" anchor="ctr"/>
                </a:tc>
                <a:extLst>
                  <a:ext uri="{0D108BD9-81ED-4DB2-BD59-A6C34878D82A}">
                    <a16:rowId xmlns:a16="http://schemas.microsoft.com/office/drawing/2014/main" xmlns="" val="2497515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0346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837</Words>
  <Application>Microsoft Office PowerPoint</Application>
  <PresentationFormat>Презентация на цял екран (4:3)</PresentationFormat>
  <Paragraphs>141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Вградени OLE сървъри</vt:lpstr>
      </vt:variant>
      <vt:variant>
        <vt:i4>0</vt:i4>
      </vt:variant>
      <vt:variant>
        <vt:lpstr>Заглавия на слайдовете</vt:lpstr>
      </vt:variant>
      <vt:variant>
        <vt:i4>21</vt:i4>
      </vt:variant>
    </vt:vector>
  </HeadingPairs>
  <TitlesOfParts>
    <vt:vector size="22" baseType="lpstr">
      <vt:lpstr>Office тема</vt:lpstr>
      <vt:lpstr>       Финансов механизъм на Европейското икономическо пространство 2014-2021 г. Министерство на енергетиката ОБЩИНА СТРЕЛЧА  Програма „Възобновяема енергия, енергийна ефективност, енергийна сигурност“    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„Възобновяема енергия, енергийна ефективност, енергийна сигурност“ Министерство на енергетиката</dc:title>
  <dc:creator>dr</dc:creator>
  <cp:lastModifiedBy>User</cp:lastModifiedBy>
  <cp:revision>42</cp:revision>
  <dcterms:created xsi:type="dcterms:W3CDTF">2022-09-19T07:45:00Z</dcterms:created>
  <dcterms:modified xsi:type="dcterms:W3CDTF">2025-03-23T14:07:10Z</dcterms:modified>
</cp:coreProperties>
</file>