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69" r:id="rId3"/>
    <p:sldId id="278" r:id="rId4"/>
    <p:sldId id="279" r:id="rId5"/>
    <p:sldId id="283" r:id="rId6"/>
    <p:sldId id="284" r:id="rId7"/>
    <p:sldId id="285" r:id="rId8"/>
    <p:sldId id="286" r:id="rId9"/>
    <p:sldId id="287" r:id="rId10"/>
    <p:sldId id="288" r:id="rId11"/>
    <p:sldId id="289" r:id="rId12"/>
    <p:sldId id="291" r:id="rId13"/>
    <p:sldId id="290" r:id="rId14"/>
    <p:sldId id="292" r:id="rId15"/>
    <p:sldId id="262" r:id="rId16"/>
  </p:sldIdLst>
  <p:sldSz cx="12192000" cy="6858000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ен стил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bg-BG"/>
              <a:t>Щракнете, за да редактирате стила на подзаглавието в образеца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31EB1-58D9-453C-A388-7267472EB323}" type="datetimeFigureOut">
              <a:rPr lang="bg-BG" smtClean="0"/>
              <a:t>25.3.2025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1AA6D-2AA9-4E48-9316-E66CD4451F5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967630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/>
              <a:t>Редактиране на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31EB1-58D9-453C-A388-7267472EB323}" type="datetimeFigureOut">
              <a:rPr lang="bg-BG" smtClean="0"/>
              <a:t>25.3.2025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1AA6D-2AA9-4E48-9316-E66CD4451F5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957919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bg-BG"/>
              <a:t>Редактиране на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31EB1-58D9-453C-A388-7267472EB323}" type="datetimeFigureOut">
              <a:rPr lang="bg-BG" smtClean="0"/>
              <a:t>25.3.2025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1AA6D-2AA9-4E48-9316-E66CD4451F5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592350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/>
              <a:t>Редактиране на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31EB1-58D9-453C-A388-7267472EB323}" type="datetimeFigureOut">
              <a:rPr lang="bg-BG" smtClean="0"/>
              <a:t>25.3.2025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1AA6D-2AA9-4E48-9316-E66CD4451F5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20225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Редактиране на стиловете на текста в образеца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31EB1-58D9-453C-A388-7267472EB323}" type="datetimeFigureOut">
              <a:rPr lang="bg-BG" smtClean="0"/>
              <a:t>25.3.2025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1AA6D-2AA9-4E48-9316-E66CD4451F5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093611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bg-BG"/>
              <a:t>Редактиране на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bg-BG"/>
              <a:t>Редактиране на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31EB1-58D9-453C-A388-7267472EB323}" type="datetimeFigureOut">
              <a:rPr lang="bg-BG" smtClean="0"/>
              <a:t>25.3.2025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1AA6D-2AA9-4E48-9316-E66CD4451F5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60189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Редактиране на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bg-BG"/>
              <a:t>Редактиране на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Редактиране на стиловете на текста в образеца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bg-BG"/>
              <a:t>Редактиране на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31EB1-58D9-453C-A388-7267472EB323}" type="datetimeFigureOut">
              <a:rPr lang="bg-BG" smtClean="0"/>
              <a:t>25.3.2025 г.</a:t>
            </a:fld>
            <a:endParaRPr lang="bg-BG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1AA6D-2AA9-4E48-9316-E66CD4451F5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749384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31EB1-58D9-453C-A388-7267472EB323}" type="datetimeFigureOut">
              <a:rPr lang="bg-BG" smtClean="0"/>
              <a:t>25.3.2025 г.</a:t>
            </a:fld>
            <a:endParaRPr lang="bg-BG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1AA6D-2AA9-4E48-9316-E66CD4451F5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613932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31EB1-58D9-453C-A388-7267472EB323}" type="datetimeFigureOut">
              <a:rPr lang="bg-BG" smtClean="0"/>
              <a:t>25.3.2025 г.</a:t>
            </a:fld>
            <a:endParaRPr lang="bg-BG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1AA6D-2AA9-4E48-9316-E66CD4451F5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288128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/>
              <a:t>Редактиране на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Редактиране на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31EB1-58D9-453C-A388-7267472EB323}" type="datetimeFigureOut">
              <a:rPr lang="bg-BG" smtClean="0"/>
              <a:t>25.3.2025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1AA6D-2AA9-4E48-9316-E66CD4451F5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22300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Редактиране на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31EB1-58D9-453C-A388-7267472EB323}" type="datetimeFigureOut">
              <a:rPr lang="bg-BG" smtClean="0"/>
              <a:t>25.3.2025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1AA6D-2AA9-4E48-9316-E66CD4451F5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239280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/>
              <a:t>Редактиране на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C31EB1-58D9-453C-A388-7267472EB323}" type="datetimeFigureOut">
              <a:rPr lang="bg-BG" smtClean="0"/>
              <a:t>25.3.2025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81AA6D-2AA9-4E48-9316-E66CD4451F5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961028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.png"/><Relationship Id="rId7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2.png"/><Relationship Id="rId7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2.png"/><Relationship Id="rId7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.png"/><Relationship Id="rId9" Type="http://schemas.openxmlformats.org/officeDocument/2006/relationships/image" Target="../media/image4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2267717" y="5772630"/>
            <a:ext cx="6674757" cy="818669"/>
          </a:xfrm>
        </p:spPr>
        <p:txBody>
          <a:bodyPr>
            <a:noAutofit/>
          </a:bodyPr>
          <a:lstStyle/>
          <a:p>
            <a:r>
              <a:rPr lang="ru-RU" sz="1200" b="1" dirty="0" err="1">
                <a:latin typeface="Verdana" panose="020B0604030504040204" pitchFamily="34" charset="0"/>
                <a:ea typeface="Verdana" panose="020B0604030504040204" pitchFamily="34" charset="0"/>
              </a:rPr>
              <a:t>финансиран</a:t>
            </a:r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</a:rPr>
              <a:t> по ДПБФП № BGENERGY-2.002-0050-C01 от 26.07.2022г., по </a:t>
            </a:r>
            <a:b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</a:rPr>
              <a:t>Оперативна </a:t>
            </a:r>
            <a:r>
              <a:rPr lang="ru-RU" sz="1200" b="1" dirty="0" err="1">
                <a:latin typeface="Verdana" panose="020B0604030504040204" pitchFamily="34" charset="0"/>
                <a:ea typeface="Verdana" panose="020B0604030504040204" pitchFamily="34" charset="0"/>
              </a:rPr>
              <a:t>програма</a:t>
            </a:r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</a:rPr>
              <a:t> „</a:t>
            </a:r>
            <a:r>
              <a:rPr lang="ru-RU" sz="1200" b="1" dirty="0" err="1">
                <a:latin typeface="Verdana" panose="020B0604030504040204" pitchFamily="34" charset="0"/>
                <a:ea typeface="Verdana" panose="020B0604030504040204" pitchFamily="34" charset="0"/>
              </a:rPr>
              <a:t>Възобновяема</a:t>
            </a:r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200" b="1" dirty="0" err="1">
                <a:latin typeface="Verdana" panose="020B0604030504040204" pitchFamily="34" charset="0"/>
                <a:ea typeface="Verdana" panose="020B0604030504040204" pitchFamily="34" charset="0"/>
              </a:rPr>
              <a:t>енергия</a:t>
            </a:r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200" b="1" dirty="0" err="1">
                <a:latin typeface="Verdana" panose="020B0604030504040204" pitchFamily="34" charset="0"/>
                <a:ea typeface="Verdana" panose="020B0604030504040204" pitchFamily="34" charset="0"/>
              </a:rPr>
              <a:t>енергийна</a:t>
            </a:r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200" b="1" dirty="0" err="1">
                <a:latin typeface="Verdana" panose="020B0604030504040204" pitchFamily="34" charset="0"/>
                <a:ea typeface="Verdana" panose="020B0604030504040204" pitchFamily="34" charset="0"/>
              </a:rPr>
              <a:t>ефективност</a:t>
            </a:r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200" b="1" dirty="0" err="1">
                <a:latin typeface="Verdana" panose="020B0604030504040204" pitchFamily="34" charset="0"/>
                <a:ea typeface="Verdana" panose="020B0604030504040204" pitchFamily="34" charset="0"/>
              </a:rPr>
              <a:t>енергийна</a:t>
            </a:r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200" b="1" dirty="0" err="1">
                <a:latin typeface="Verdana" panose="020B0604030504040204" pitchFamily="34" charset="0"/>
                <a:ea typeface="Verdana" panose="020B0604030504040204" pitchFamily="34" charset="0"/>
              </a:rPr>
              <a:t>сигурност</a:t>
            </a:r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</a:rPr>
              <a:t>“ на ФМ на ЕИП 2014-2021 г.</a:t>
            </a:r>
            <a:r>
              <a:rPr lang="ru-RU" sz="1800" b="1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ru-RU" sz="18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bg-BG" sz="18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347750" y="1583453"/>
            <a:ext cx="11653750" cy="781472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Проект: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„Модернизация на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читалище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„Просвета“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– гр.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Стралджа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за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постигане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на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високо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ниво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на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енергийна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ефективност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и близко до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нулево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потребление на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енергия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“</a:t>
            </a:r>
            <a:endParaRPr lang="bg-BG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50" y="61362"/>
            <a:ext cx="1790956" cy="1255809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138707" y="275215"/>
          <a:ext cx="10053293" cy="1242822"/>
        </p:xfrm>
        <a:graphic>
          <a:graphicData uri="http://schemas.openxmlformats.org/drawingml/2006/table">
            <a:tbl>
              <a:tblPr firstRow="1" firstCol="1" bandRow="1"/>
              <a:tblGrid>
                <a:gridCol w="10053293">
                  <a:extLst>
                    <a:ext uri="{9D8B030D-6E8A-4147-A177-3AD203B41FA5}">
                      <a16:colId xmlns:a16="http://schemas.microsoft.com/office/drawing/2014/main" val="2128151689"/>
                    </a:ext>
                  </a:extLst>
                </a:gridCol>
              </a:tblGrid>
              <a:tr h="557530">
                <a:tc>
                  <a:txBody>
                    <a:bodyPr/>
                    <a:lstStyle/>
                    <a:p>
                      <a:pPr marR="11176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600" b="1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Програма „Възобновяема енергия, енергийна ефективност, енергийна сигурност</a:t>
                      </a:r>
                      <a:r>
                        <a:rPr lang="bg-BG" sz="1600" b="1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“</a:t>
                      </a:r>
                      <a:endParaRPr lang="bg-BG" sz="16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3800699"/>
                  </a:ext>
                </a:extLst>
              </a:tr>
              <a:tr h="556895">
                <a:tc>
                  <a:txBody>
                    <a:bodyPr/>
                    <a:lstStyle/>
                    <a:p>
                      <a:pPr marR="11176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bg-BG" sz="1600" b="1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Министерство на енергетиката</a:t>
                      </a:r>
                      <a:endParaRPr lang="bg-BG" sz="16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111125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600" b="1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bg-BG" sz="16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4952709"/>
                  </a:ext>
                </a:extLst>
              </a:tr>
            </a:tbl>
          </a:graphicData>
        </a:graphic>
      </p:graphicFrame>
      <p:pic>
        <p:nvPicPr>
          <p:cNvPr id="6" name="Картина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750" y="5772630"/>
            <a:ext cx="795250" cy="1009170"/>
          </a:xfrm>
          <a:prstGeom prst="rect">
            <a:avLst/>
          </a:prstGeom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21" y="2414020"/>
            <a:ext cx="4702628" cy="3178763"/>
          </a:xfrm>
          <a:prstGeom prst="rect">
            <a:avLst/>
          </a:prstGeom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190" y="5772629"/>
            <a:ext cx="1477109" cy="1009169"/>
          </a:xfrm>
          <a:prstGeom prst="rect">
            <a:avLst/>
          </a:prstGeom>
        </p:spPr>
      </p:pic>
      <p:pic>
        <p:nvPicPr>
          <p:cNvPr id="10" name="Картина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5222" y="6411451"/>
            <a:ext cx="1499746" cy="359695"/>
          </a:xfrm>
          <a:prstGeom prst="rect">
            <a:avLst/>
          </a:prstGeom>
        </p:spPr>
      </p:pic>
      <p:sp>
        <p:nvSpPr>
          <p:cNvPr id="13" name="Текстово поле 12"/>
          <p:cNvSpPr txBox="1"/>
          <p:nvPr/>
        </p:nvSpPr>
        <p:spPr>
          <a:xfrm>
            <a:off x="5707463" y="4256056"/>
            <a:ext cx="55868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Димитър Андонов – </a:t>
            </a:r>
            <a:r>
              <a:rPr lang="ru-RU" b="1" dirty="0" err="1"/>
              <a:t>Ръководител</a:t>
            </a:r>
            <a:r>
              <a:rPr lang="ru-RU" b="1" dirty="0"/>
              <a:t> на проект </a:t>
            </a:r>
          </a:p>
          <a:p>
            <a:r>
              <a:rPr lang="ru-RU" b="1" dirty="0" smtClean="0"/>
              <a:t>26 </a:t>
            </a:r>
            <a:r>
              <a:rPr lang="ru-RU" b="1" dirty="0"/>
              <a:t>и 27 март </a:t>
            </a:r>
            <a:r>
              <a:rPr lang="ru-RU" b="1" dirty="0" smtClean="0"/>
              <a:t>2025г.</a:t>
            </a: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35650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лавие 6"/>
          <p:cNvSpPr>
            <a:spLocks noGrp="1"/>
          </p:cNvSpPr>
          <p:nvPr>
            <p:ph type="title"/>
          </p:nvPr>
        </p:nvSpPr>
        <p:spPr>
          <a:xfrm>
            <a:off x="3380071" y="1209719"/>
            <a:ext cx="5938454" cy="437274"/>
          </a:xfrm>
        </p:spPr>
        <p:txBody>
          <a:bodyPr>
            <a:noAutofit/>
          </a:bodyPr>
          <a:lstStyle/>
          <a:p>
            <a:r>
              <a:rPr lang="bg-BG" sz="2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Строително-монтажни работи</a:t>
            </a:r>
            <a:endParaRPr lang="bg-BG" sz="24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Текстов контейнер 9"/>
          <p:cNvSpPr>
            <a:spLocks noGrp="1"/>
          </p:cNvSpPr>
          <p:nvPr>
            <p:ph type="body" sz="half" idx="2"/>
          </p:nvPr>
        </p:nvSpPr>
        <p:spPr>
          <a:xfrm>
            <a:off x="106590" y="1683408"/>
            <a:ext cx="5008021" cy="305867"/>
          </a:xfrm>
        </p:spPr>
        <p:txBody>
          <a:bodyPr>
            <a:normAutofit lnSpcReduction="10000"/>
          </a:bodyPr>
          <a:lstStyle/>
          <a:p>
            <a:pPr algn="just"/>
            <a:r>
              <a:rPr lang="bg-BG" b="1" dirty="0"/>
              <a:t>Състояния на сградата </a:t>
            </a:r>
            <a:r>
              <a:rPr lang="bg-BG" b="1" dirty="0" smtClean="0"/>
              <a:t>след </a:t>
            </a:r>
            <a:r>
              <a:rPr lang="bg-BG" b="1" dirty="0"/>
              <a:t>извършване на СМР.</a:t>
            </a: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50" y="61362"/>
            <a:ext cx="1790956" cy="1255809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138707" y="275215"/>
          <a:ext cx="10053293" cy="1270762"/>
        </p:xfrm>
        <a:graphic>
          <a:graphicData uri="http://schemas.openxmlformats.org/drawingml/2006/table">
            <a:tbl>
              <a:tblPr firstRow="1" firstCol="1" bandRow="1"/>
              <a:tblGrid>
                <a:gridCol w="10053293">
                  <a:extLst>
                    <a:ext uri="{9D8B030D-6E8A-4147-A177-3AD203B41FA5}">
                      <a16:colId xmlns:a16="http://schemas.microsoft.com/office/drawing/2014/main" val="2128151689"/>
                    </a:ext>
                  </a:extLst>
                </a:gridCol>
              </a:tblGrid>
              <a:tr h="557530">
                <a:tc>
                  <a:txBody>
                    <a:bodyPr/>
                    <a:lstStyle/>
                    <a:p>
                      <a:pPr marR="11176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600" b="1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Програма „Възобновяема енергия, енергийна ефективност, енергийна сигурност</a:t>
                      </a:r>
                      <a:r>
                        <a:rPr lang="bg-BG" sz="1600" b="1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“</a:t>
                      </a:r>
                      <a:endParaRPr lang="bg-BG" sz="16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3800699"/>
                  </a:ext>
                </a:extLst>
              </a:tr>
              <a:tr h="556895">
                <a:tc>
                  <a:txBody>
                    <a:bodyPr/>
                    <a:lstStyle/>
                    <a:p>
                      <a:pPr marR="11176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bg-BG" sz="1600" b="1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Министерство на енергетиката</a:t>
                      </a:r>
                      <a:endParaRPr lang="bg-BG" sz="16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111125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600" b="1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bg-BG" sz="16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4952709"/>
                  </a:ext>
                </a:extLst>
              </a:tr>
            </a:tbl>
          </a:graphicData>
        </a:graphic>
      </p:graphicFrame>
      <p:pic>
        <p:nvPicPr>
          <p:cNvPr id="6" name="Картина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750" y="5989290"/>
            <a:ext cx="686393" cy="792509"/>
          </a:xfrm>
          <a:prstGeom prst="rect">
            <a:avLst/>
          </a:prstGeom>
        </p:spPr>
      </p:pic>
      <p:sp>
        <p:nvSpPr>
          <p:cNvPr id="8" name="Правоъгълник 7"/>
          <p:cNvSpPr/>
          <p:nvPr/>
        </p:nvSpPr>
        <p:spPr>
          <a:xfrm>
            <a:off x="1034143" y="6043135"/>
            <a:ext cx="1088571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Проект 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„Модернизация на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читалище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„ПРОСВЕТА“ – гр.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Стралджа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за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постигане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на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високо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ниво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на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енергийна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ефективност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и близко до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нулево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потребление на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енергия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“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, по ДБФП № BGENERGY-2.002-0050-C01 от 26.07.2022г.,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финансиран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 по Оперативна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програма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 „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Възобновяема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енергия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енергийна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ефективност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енергийна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сигурност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“ на ФМ на ЕИП 2014-2021 г.</a:t>
            </a:r>
            <a:endParaRPr lang="bg-BG" sz="1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87" y="1942103"/>
            <a:ext cx="3527809" cy="3916366"/>
          </a:xfrm>
          <a:prstGeom prst="rect">
            <a:avLst/>
          </a:prstGeom>
        </p:spPr>
      </p:pic>
      <p:pic>
        <p:nvPicPr>
          <p:cNvPr id="11" name="Картина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5" b="6935"/>
          <a:stretch/>
        </p:blipFill>
        <p:spPr>
          <a:xfrm>
            <a:off x="4582049" y="1942103"/>
            <a:ext cx="3336052" cy="3916365"/>
          </a:xfrm>
          <a:prstGeom prst="rect">
            <a:avLst/>
          </a:prstGeom>
        </p:spPr>
      </p:pic>
      <p:pic>
        <p:nvPicPr>
          <p:cNvPr id="12" name="Картина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469" y="1942102"/>
            <a:ext cx="3509387" cy="391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58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лавие 6"/>
          <p:cNvSpPr>
            <a:spLocks noGrp="1"/>
          </p:cNvSpPr>
          <p:nvPr>
            <p:ph type="title"/>
          </p:nvPr>
        </p:nvSpPr>
        <p:spPr>
          <a:xfrm>
            <a:off x="562708" y="1561098"/>
            <a:ext cx="7837714" cy="437274"/>
          </a:xfrm>
        </p:spPr>
        <p:txBody>
          <a:bodyPr>
            <a:noAutofit/>
          </a:bodyPr>
          <a:lstStyle/>
          <a:p>
            <a:r>
              <a:rPr lang="ru-RU" sz="24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Обмяна</a:t>
            </a:r>
            <a:r>
              <a:rPr lang="ru-RU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на опит с </a:t>
            </a:r>
            <a:r>
              <a:rPr lang="ru-RU" sz="24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партньора</a:t>
            </a:r>
            <a:r>
              <a:rPr lang="ru-RU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от Норвегия</a:t>
            </a:r>
            <a:endParaRPr lang="bg-BG" sz="2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50" y="61362"/>
            <a:ext cx="1790956" cy="1255809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4865731"/>
              </p:ext>
            </p:extLst>
          </p:nvPr>
        </p:nvGraphicFramePr>
        <p:xfrm>
          <a:off x="2138707" y="229528"/>
          <a:ext cx="10053293" cy="1277725"/>
        </p:xfrm>
        <a:graphic>
          <a:graphicData uri="http://schemas.openxmlformats.org/drawingml/2006/table">
            <a:tbl>
              <a:tblPr firstRow="1" firstCol="1" bandRow="1"/>
              <a:tblGrid>
                <a:gridCol w="10053293">
                  <a:extLst>
                    <a:ext uri="{9D8B030D-6E8A-4147-A177-3AD203B41FA5}">
                      <a16:colId xmlns:a16="http://schemas.microsoft.com/office/drawing/2014/main" val="2128151689"/>
                    </a:ext>
                  </a:extLst>
                </a:gridCol>
              </a:tblGrid>
              <a:tr h="557530">
                <a:tc>
                  <a:txBody>
                    <a:bodyPr/>
                    <a:lstStyle/>
                    <a:p>
                      <a:pPr marR="11176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600" b="1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Програма „Възобновяема енергия, енергийна ефективност, енергийна сигурност</a:t>
                      </a:r>
                      <a:r>
                        <a:rPr lang="bg-BG" sz="1600" b="1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“</a:t>
                      </a:r>
                      <a:endParaRPr lang="bg-BG" sz="16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3800699"/>
                  </a:ext>
                </a:extLst>
              </a:tr>
              <a:tr h="720195">
                <a:tc>
                  <a:txBody>
                    <a:bodyPr/>
                    <a:lstStyle/>
                    <a:p>
                      <a:pPr marR="11176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bg-BG" sz="1600" b="1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Министерство на енергетиката</a:t>
                      </a:r>
                      <a:endParaRPr lang="bg-BG" sz="16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111125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600" b="1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bg-BG" sz="16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4952709"/>
                  </a:ext>
                </a:extLst>
              </a:tr>
            </a:tbl>
          </a:graphicData>
        </a:graphic>
      </p:graphicFrame>
      <p:pic>
        <p:nvPicPr>
          <p:cNvPr id="6" name="Картина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750" y="5989290"/>
            <a:ext cx="686393" cy="792509"/>
          </a:xfrm>
          <a:prstGeom prst="rect">
            <a:avLst/>
          </a:prstGeom>
        </p:spPr>
      </p:pic>
      <p:sp>
        <p:nvSpPr>
          <p:cNvPr id="8" name="Правоъгълник 7"/>
          <p:cNvSpPr/>
          <p:nvPr/>
        </p:nvSpPr>
        <p:spPr>
          <a:xfrm>
            <a:off x="1034143" y="6043135"/>
            <a:ext cx="1088571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Проект 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„Модернизация на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читалище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„ПРОСВЕТА“ – гр.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Стралджа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за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постигане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на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високо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ниво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на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енергийна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ефективност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и близко до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нулево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потребление на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енергия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“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, по ДБФП № BGENERGY-2.002-0050-C01 от 26.07.2022г.,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финансиран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 по Оперативна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програма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 „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Възобновяема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енергия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енергийна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ефективност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енергийна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сигурност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“ на ФМ на ЕИП 2014-2021 г.</a:t>
            </a:r>
            <a:endParaRPr lang="bg-BG" sz="1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Картина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50" y="2066931"/>
            <a:ext cx="2516030" cy="1708262"/>
          </a:xfrm>
          <a:prstGeom prst="rect">
            <a:avLst/>
          </a:prstGeom>
        </p:spPr>
      </p:pic>
      <p:pic>
        <p:nvPicPr>
          <p:cNvPr id="13" name="Картина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46368" y="2487453"/>
            <a:ext cx="3724921" cy="2883878"/>
          </a:xfrm>
          <a:prstGeom prst="rect">
            <a:avLst/>
          </a:prstGeom>
        </p:spPr>
      </p:pic>
      <p:pic>
        <p:nvPicPr>
          <p:cNvPr id="14" name="Картина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102" y="3858945"/>
            <a:ext cx="2577208" cy="1932906"/>
          </a:xfrm>
          <a:prstGeom prst="rect">
            <a:avLst/>
          </a:prstGeom>
        </p:spPr>
      </p:pic>
      <p:pic>
        <p:nvPicPr>
          <p:cNvPr id="15" name="Картина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84" y="2030384"/>
            <a:ext cx="2326412" cy="1744809"/>
          </a:xfrm>
          <a:prstGeom prst="rect">
            <a:avLst/>
          </a:prstGeom>
        </p:spPr>
      </p:pic>
      <p:pic>
        <p:nvPicPr>
          <p:cNvPr id="16" name="Картина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517" y="3858945"/>
            <a:ext cx="2799606" cy="1932906"/>
          </a:xfrm>
          <a:prstGeom prst="rect">
            <a:avLst/>
          </a:prstGeom>
        </p:spPr>
      </p:pic>
      <p:pic>
        <p:nvPicPr>
          <p:cNvPr id="17" name="Картина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67738" y="1429181"/>
            <a:ext cx="1767993" cy="51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16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лавие 6"/>
          <p:cNvSpPr>
            <a:spLocks noGrp="1"/>
          </p:cNvSpPr>
          <p:nvPr>
            <p:ph type="title"/>
          </p:nvPr>
        </p:nvSpPr>
        <p:spPr>
          <a:xfrm>
            <a:off x="562708" y="1561098"/>
            <a:ext cx="5345723" cy="437274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Информация и </a:t>
            </a:r>
            <a:r>
              <a:rPr lang="ru-RU" sz="2400" b="1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публичност</a:t>
            </a:r>
            <a:endParaRPr lang="bg-BG" sz="24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50" y="61362"/>
            <a:ext cx="1790956" cy="1255809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138707" y="229528"/>
          <a:ext cx="10053293" cy="1277725"/>
        </p:xfrm>
        <a:graphic>
          <a:graphicData uri="http://schemas.openxmlformats.org/drawingml/2006/table">
            <a:tbl>
              <a:tblPr firstRow="1" firstCol="1" bandRow="1"/>
              <a:tblGrid>
                <a:gridCol w="10053293">
                  <a:extLst>
                    <a:ext uri="{9D8B030D-6E8A-4147-A177-3AD203B41FA5}">
                      <a16:colId xmlns:a16="http://schemas.microsoft.com/office/drawing/2014/main" val="2128151689"/>
                    </a:ext>
                  </a:extLst>
                </a:gridCol>
              </a:tblGrid>
              <a:tr h="557530">
                <a:tc>
                  <a:txBody>
                    <a:bodyPr/>
                    <a:lstStyle/>
                    <a:p>
                      <a:pPr marR="11176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600" b="1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Програма „Възобновяема енергия, енергийна ефективност, енергийна сигурност</a:t>
                      </a:r>
                      <a:r>
                        <a:rPr lang="bg-BG" sz="1600" b="1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“</a:t>
                      </a:r>
                      <a:endParaRPr lang="bg-BG" sz="16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3800699"/>
                  </a:ext>
                </a:extLst>
              </a:tr>
              <a:tr h="720195">
                <a:tc>
                  <a:txBody>
                    <a:bodyPr/>
                    <a:lstStyle/>
                    <a:p>
                      <a:pPr marR="11176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bg-BG" sz="1600" b="1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Министерство на енергетиката</a:t>
                      </a:r>
                      <a:endParaRPr lang="bg-BG" sz="16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111125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600" b="1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bg-BG" sz="16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4952709"/>
                  </a:ext>
                </a:extLst>
              </a:tr>
            </a:tbl>
          </a:graphicData>
        </a:graphic>
      </p:graphicFrame>
      <p:pic>
        <p:nvPicPr>
          <p:cNvPr id="6" name="Картина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750" y="5989290"/>
            <a:ext cx="686393" cy="792509"/>
          </a:xfrm>
          <a:prstGeom prst="rect">
            <a:avLst/>
          </a:prstGeom>
        </p:spPr>
      </p:pic>
      <p:sp>
        <p:nvSpPr>
          <p:cNvPr id="8" name="Правоъгълник 7"/>
          <p:cNvSpPr/>
          <p:nvPr/>
        </p:nvSpPr>
        <p:spPr>
          <a:xfrm>
            <a:off x="1034143" y="6043135"/>
            <a:ext cx="1088571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Проект 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„Модернизация на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читалище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„ПРОСВЕТА“ – гр.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Стралджа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за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постигане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на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високо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ниво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на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енергийна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ефективност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и близко до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нулево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потребление на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енергия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“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, по ДБФП № BGENERGY-2.002-0050-C01 от 26.07.2022г.,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финансиран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 по Оперативна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програма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 „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Възобновяема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енергия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енергийна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ефективност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енергийна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сигурност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“ на ФМ на ЕИП 2014-2021 г.</a:t>
            </a:r>
            <a:endParaRPr lang="bg-BG" sz="1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Картина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875" y="1214006"/>
            <a:ext cx="2863780" cy="1797477"/>
          </a:xfrm>
          <a:prstGeom prst="rect">
            <a:avLst/>
          </a:prstGeom>
        </p:spPr>
      </p:pic>
      <p:pic>
        <p:nvPicPr>
          <p:cNvPr id="11" name="Картина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6" r="4731" b="5055"/>
          <a:stretch/>
        </p:blipFill>
        <p:spPr>
          <a:xfrm>
            <a:off x="9455499" y="3304439"/>
            <a:ext cx="1487156" cy="2468932"/>
          </a:xfrm>
          <a:prstGeom prst="rect">
            <a:avLst/>
          </a:prstGeom>
        </p:spPr>
      </p:pic>
      <p:pic>
        <p:nvPicPr>
          <p:cNvPr id="19" name="Картина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832" b="7922"/>
          <a:stretch/>
        </p:blipFill>
        <p:spPr>
          <a:xfrm>
            <a:off x="5528241" y="2267541"/>
            <a:ext cx="2249183" cy="3583270"/>
          </a:xfrm>
          <a:prstGeom prst="rect">
            <a:avLst/>
          </a:prstGeom>
        </p:spPr>
      </p:pic>
      <p:pic>
        <p:nvPicPr>
          <p:cNvPr id="20" name="Картина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90" b="9384"/>
          <a:stretch/>
        </p:blipFill>
        <p:spPr>
          <a:xfrm>
            <a:off x="2946295" y="2267541"/>
            <a:ext cx="2077399" cy="3583270"/>
          </a:xfrm>
          <a:prstGeom prst="rect">
            <a:avLst/>
          </a:prstGeom>
        </p:spPr>
      </p:pic>
      <p:pic>
        <p:nvPicPr>
          <p:cNvPr id="21" name="Картина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06" b="8542"/>
          <a:stretch/>
        </p:blipFill>
        <p:spPr>
          <a:xfrm>
            <a:off x="115045" y="2242299"/>
            <a:ext cx="2326704" cy="3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28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лавие 6"/>
          <p:cNvSpPr>
            <a:spLocks noGrp="1"/>
          </p:cNvSpPr>
          <p:nvPr>
            <p:ph type="title"/>
          </p:nvPr>
        </p:nvSpPr>
        <p:spPr>
          <a:xfrm>
            <a:off x="562708" y="1561098"/>
            <a:ext cx="5345723" cy="437274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Информация и </a:t>
            </a:r>
            <a:r>
              <a:rPr lang="ru-RU" sz="2400" b="1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публичност</a:t>
            </a:r>
            <a:endParaRPr lang="bg-BG" sz="24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50" y="61362"/>
            <a:ext cx="1790956" cy="1255809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138707" y="229528"/>
          <a:ext cx="10053293" cy="1277725"/>
        </p:xfrm>
        <a:graphic>
          <a:graphicData uri="http://schemas.openxmlformats.org/drawingml/2006/table">
            <a:tbl>
              <a:tblPr firstRow="1" firstCol="1" bandRow="1"/>
              <a:tblGrid>
                <a:gridCol w="10053293">
                  <a:extLst>
                    <a:ext uri="{9D8B030D-6E8A-4147-A177-3AD203B41FA5}">
                      <a16:colId xmlns:a16="http://schemas.microsoft.com/office/drawing/2014/main" val="2128151689"/>
                    </a:ext>
                  </a:extLst>
                </a:gridCol>
              </a:tblGrid>
              <a:tr h="557530">
                <a:tc>
                  <a:txBody>
                    <a:bodyPr/>
                    <a:lstStyle/>
                    <a:p>
                      <a:pPr marR="11176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600" b="1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Програма „Възобновяема енергия, енергийна ефективност, енергийна сигурност</a:t>
                      </a:r>
                      <a:r>
                        <a:rPr lang="bg-BG" sz="1600" b="1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“</a:t>
                      </a:r>
                      <a:endParaRPr lang="bg-BG" sz="16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3800699"/>
                  </a:ext>
                </a:extLst>
              </a:tr>
              <a:tr h="720195">
                <a:tc>
                  <a:txBody>
                    <a:bodyPr/>
                    <a:lstStyle/>
                    <a:p>
                      <a:pPr marR="11176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bg-BG" sz="1600" b="1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Министерство на енергетиката</a:t>
                      </a:r>
                      <a:endParaRPr lang="bg-BG" sz="16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111125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600" b="1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bg-BG" sz="16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4952709"/>
                  </a:ext>
                </a:extLst>
              </a:tr>
            </a:tbl>
          </a:graphicData>
        </a:graphic>
      </p:graphicFrame>
      <p:pic>
        <p:nvPicPr>
          <p:cNvPr id="6" name="Картина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750" y="5989290"/>
            <a:ext cx="686393" cy="792509"/>
          </a:xfrm>
          <a:prstGeom prst="rect">
            <a:avLst/>
          </a:prstGeom>
        </p:spPr>
      </p:pic>
      <p:sp>
        <p:nvSpPr>
          <p:cNvPr id="8" name="Правоъгълник 7"/>
          <p:cNvSpPr/>
          <p:nvPr/>
        </p:nvSpPr>
        <p:spPr>
          <a:xfrm>
            <a:off x="1034143" y="6043135"/>
            <a:ext cx="1088571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Проект 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„Модернизация на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читалище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„ПРОСВЕТА“ – гр.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Стралджа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за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постигане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на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високо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ниво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на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енергийна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ефективност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и близко до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нулево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потребление на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енергия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“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, по ДБФП № BGENERGY-2.002-0050-C01 от 26.07.2022г.,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финансиран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 по Оперативна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програма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 „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Възобновяема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енергия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енергийна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ефективност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енергийна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сигурност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“ на ФМ на ЕИП 2014-2021 г.</a:t>
            </a:r>
            <a:endParaRPr lang="bg-BG" sz="1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435" y="4077319"/>
            <a:ext cx="2711179" cy="1892702"/>
          </a:xfrm>
          <a:prstGeom prst="rect">
            <a:avLst/>
          </a:prstGeom>
        </p:spPr>
      </p:pic>
      <p:pic>
        <p:nvPicPr>
          <p:cNvPr id="12" name="Картина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296" y="1217092"/>
            <a:ext cx="1660052" cy="2468933"/>
          </a:xfrm>
          <a:prstGeom prst="rect">
            <a:avLst/>
          </a:prstGeom>
        </p:spPr>
      </p:pic>
      <p:pic>
        <p:nvPicPr>
          <p:cNvPr id="17" name="Картина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908" y="1217092"/>
            <a:ext cx="1733173" cy="2468933"/>
          </a:xfrm>
          <a:prstGeom prst="rect">
            <a:avLst/>
          </a:prstGeom>
        </p:spPr>
      </p:pic>
      <p:pic>
        <p:nvPicPr>
          <p:cNvPr id="18" name="Картина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83" r="2273"/>
          <a:stretch/>
        </p:blipFill>
        <p:spPr>
          <a:xfrm>
            <a:off x="2901832" y="2112682"/>
            <a:ext cx="2584742" cy="1869596"/>
          </a:xfrm>
          <a:prstGeom prst="rect">
            <a:avLst/>
          </a:prstGeom>
        </p:spPr>
      </p:pic>
      <p:pic>
        <p:nvPicPr>
          <p:cNvPr id="22" name="Картина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839" y="3836636"/>
            <a:ext cx="2231212" cy="2133386"/>
          </a:xfrm>
          <a:prstGeom prst="rect">
            <a:avLst/>
          </a:prstGeom>
        </p:spPr>
      </p:pic>
      <p:pic>
        <p:nvPicPr>
          <p:cNvPr id="23" name="Картина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563" y="2683696"/>
            <a:ext cx="2355760" cy="2787246"/>
          </a:xfrm>
          <a:prstGeom prst="rect">
            <a:avLst/>
          </a:prstGeom>
        </p:spPr>
      </p:pic>
      <p:pic>
        <p:nvPicPr>
          <p:cNvPr id="24" name="Картина 2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6" t="13013" r="29378" b="18807"/>
          <a:stretch/>
        </p:blipFill>
        <p:spPr>
          <a:xfrm rot="5400000">
            <a:off x="-185832" y="2974966"/>
            <a:ext cx="3528636" cy="246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13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лавие 6"/>
          <p:cNvSpPr>
            <a:spLocks noGrp="1"/>
          </p:cNvSpPr>
          <p:nvPr>
            <p:ph type="title"/>
          </p:nvPr>
        </p:nvSpPr>
        <p:spPr>
          <a:xfrm>
            <a:off x="562708" y="1561098"/>
            <a:ext cx="7496070" cy="437274"/>
          </a:xfrm>
        </p:spPr>
        <p:txBody>
          <a:bodyPr>
            <a:noAutofit/>
          </a:bodyPr>
          <a:lstStyle/>
          <a:p>
            <a:r>
              <a:rPr lang="bg-BG" sz="2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Управление, комуникации и отчитане </a:t>
            </a:r>
            <a:endParaRPr lang="bg-BG" sz="24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50" y="61362"/>
            <a:ext cx="1790956" cy="1255809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138707" y="229528"/>
          <a:ext cx="10053293" cy="1277725"/>
        </p:xfrm>
        <a:graphic>
          <a:graphicData uri="http://schemas.openxmlformats.org/drawingml/2006/table">
            <a:tbl>
              <a:tblPr firstRow="1" firstCol="1" bandRow="1"/>
              <a:tblGrid>
                <a:gridCol w="10053293">
                  <a:extLst>
                    <a:ext uri="{9D8B030D-6E8A-4147-A177-3AD203B41FA5}">
                      <a16:colId xmlns:a16="http://schemas.microsoft.com/office/drawing/2014/main" val="2128151689"/>
                    </a:ext>
                  </a:extLst>
                </a:gridCol>
              </a:tblGrid>
              <a:tr h="557530">
                <a:tc>
                  <a:txBody>
                    <a:bodyPr/>
                    <a:lstStyle/>
                    <a:p>
                      <a:pPr marR="11176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600" b="1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Програма „Възобновяема енергия, енергийна ефективност, енергийна сигурност</a:t>
                      </a:r>
                      <a:r>
                        <a:rPr lang="bg-BG" sz="1600" b="1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“</a:t>
                      </a:r>
                      <a:endParaRPr lang="bg-BG" sz="16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3800699"/>
                  </a:ext>
                </a:extLst>
              </a:tr>
              <a:tr h="720195">
                <a:tc>
                  <a:txBody>
                    <a:bodyPr/>
                    <a:lstStyle/>
                    <a:p>
                      <a:pPr marR="11176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bg-BG" sz="1600" b="1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Министерство на енергетиката</a:t>
                      </a:r>
                      <a:endParaRPr lang="bg-BG" sz="16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111125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600" b="1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bg-BG" sz="16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4952709"/>
                  </a:ext>
                </a:extLst>
              </a:tr>
            </a:tbl>
          </a:graphicData>
        </a:graphic>
      </p:graphicFrame>
      <p:pic>
        <p:nvPicPr>
          <p:cNvPr id="6" name="Картина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750" y="5989290"/>
            <a:ext cx="686393" cy="792509"/>
          </a:xfrm>
          <a:prstGeom prst="rect">
            <a:avLst/>
          </a:prstGeom>
        </p:spPr>
      </p:pic>
      <p:sp>
        <p:nvSpPr>
          <p:cNvPr id="8" name="Правоъгълник 7"/>
          <p:cNvSpPr/>
          <p:nvPr/>
        </p:nvSpPr>
        <p:spPr>
          <a:xfrm>
            <a:off x="1034143" y="6043135"/>
            <a:ext cx="1088571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Проект 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„Модернизация на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читалище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„ПРОСВЕТА“ – гр.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Стралджа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за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постигане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на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високо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ниво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на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енергийна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ефективност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и близко до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нулево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потребление на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енергия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“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, по ДБФП № BGENERGY-2.002-0050-C01 от 26.07.2022г.,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финансиран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 по Оперативна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програма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 „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Възобновяема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енергия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енергийна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ефективност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енергийна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сигурност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“ на ФМ на ЕИП 2014-2021 г.</a:t>
            </a:r>
            <a:endParaRPr lang="bg-BG" sz="1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Картина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402" y="4573359"/>
            <a:ext cx="1969476" cy="1210151"/>
          </a:xfrm>
          <a:prstGeom prst="rect">
            <a:avLst/>
          </a:prstGeom>
        </p:spPr>
      </p:pic>
      <p:pic>
        <p:nvPicPr>
          <p:cNvPr id="10" name="Картина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5933" y="2225610"/>
            <a:ext cx="1969476" cy="913236"/>
          </a:xfrm>
          <a:prstGeom prst="rect">
            <a:avLst/>
          </a:prstGeom>
        </p:spPr>
      </p:pic>
      <p:pic>
        <p:nvPicPr>
          <p:cNvPr id="11" name="Картина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0499" y="2054286"/>
            <a:ext cx="1792379" cy="1255885"/>
          </a:xfrm>
          <a:prstGeom prst="rect">
            <a:avLst/>
          </a:prstGeom>
        </p:spPr>
      </p:pic>
      <p:pic>
        <p:nvPicPr>
          <p:cNvPr id="13" name="Картина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02696" y="4573359"/>
            <a:ext cx="1115367" cy="1216901"/>
          </a:xfrm>
          <a:prstGeom prst="rect">
            <a:avLst/>
          </a:prstGeom>
        </p:spPr>
      </p:pic>
      <p:pic>
        <p:nvPicPr>
          <p:cNvPr id="14" name="Картина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651" y="3091624"/>
            <a:ext cx="2793443" cy="2035131"/>
          </a:xfrm>
          <a:prstGeom prst="rect">
            <a:avLst/>
          </a:prstGeom>
        </p:spPr>
      </p:pic>
      <p:pic>
        <p:nvPicPr>
          <p:cNvPr id="15" name="Картина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50" y="2127636"/>
            <a:ext cx="3802219" cy="366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23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ртина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51" y="30505"/>
            <a:ext cx="1790956" cy="1255809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138707" y="275215"/>
          <a:ext cx="10053293" cy="1270762"/>
        </p:xfrm>
        <a:graphic>
          <a:graphicData uri="http://schemas.openxmlformats.org/drawingml/2006/table">
            <a:tbl>
              <a:tblPr firstRow="1" firstCol="1" bandRow="1"/>
              <a:tblGrid>
                <a:gridCol w="10053293">
                  <a:extLst>
                    <a:ext uri="{9D8B030D-6E8A-4147-A177-3AD203B41FA5}">
                      <a16:colId xmlns:a16="http://schemas.microsoft.com/office/drawing/2014/main" val="2128151689"/>
                    </a:ext>
                  </a:extLst>
                </a:gridCol>
              </a:tblGrid>
              <a:tr h="557530">
                <a:tc>
                  <a:txBody>
                    <a:bodyPr/>
                    <a:lstStyle/>
                    <a:p>
                      <a:pPr marR="11176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600" b="1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Програма „Възобновяема енергия, енергийна ефективност, енергийна сигурност</a:t>
                      </a:r>
                      <a:r>
                        <a:rPr lang="bg-BG" sz="1600" b="1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“</a:t>
                      </a:r>
                      <a:endParaRPr lang="bg-BG" sz="16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3800699"/>
                  </a:ext>
                </a:extLst>
              </a:tr>
              <a:tr h="556895">
                <a:tc>
                  <a:txBody>
                    <a:bodyPr/>
                    <a:lstStyle/>
                    <a:p>
                      <a:pPr marR="11176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bg-BG" sz="1600" b="1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Министерство на енергетиката</a:t>
                      </a:r>
                      <a:endParaRPr lang="bg-BG" sz="16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111125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600" b="1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bg-BG" sz="16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4952709"/>
                  </a:ext>
                </a:extLst>
              </a:tr>
            </a:tbl>
          </a:graphicData>
        </a:graphic>
      </p:graphicFrame>
      <p:pic>
        <p:nvPicPr>
          <p:cNvPr id="6" name="Картина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750" y="5989290"/>
            <a:ext cx="686393" cy="792509"/>
          </a:xfrm>
          <a:prstGeom prst="rect">
            <a:avLst/>
          </a:prstGeom>
        </p:spPr>
      </p:pic>
      <p:sp>
        <p:nvSpPr>
          <p:cNvPr id="8" name="Правоъгълник 7"/>
          <p:cNvSpPr/>
          <p:nvPr/>
        </p:nvSpPr>
        <p:spPr>
          <a:xfrm>
            <a:off x="1034143" y="6043135"/>
            <a:ext cx="1088571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Проект 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„Модернизация на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читалище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„ПРОСВЕТА“ – гр.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Стралджа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за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постигане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на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високо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ниво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на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енергийна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ефективност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и близко до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нулево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потребление на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енергия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“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, по ДБФП № BGENERGY-2.002-0050-C01 от 26.07.2022г.,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финансиран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 по Оперативна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програма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 „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Възобновяема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енергия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енергийна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ефективност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енергийна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сигурност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“ на ФМ на ЕИП 2014-2021 г.</a:t>
            </a:r>
            <a:endParaRPr lang="bg-BG" sz="1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2" name="Картина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817" b="7838"/>
          <a:stretch/>
        </p:blipFill>
        <p:spPr>
          <a:xfrm>
            <a:off x="0" y="1373795"/>
            <a:ext cx="12279085" cy="444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92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лавие 9"/>
          <p:cNvSpPr>
            <a:spLocks noGrp="1"/>
          </p:cNvSpPr>
          <p:nvPr>
            <p:ph type="title"/>
          </p:nvPr>
        </p:nvSpPr>
        <p:spPr>
          <a:xfrm>
            <a:off x="433753" y="1518037"/>
            <a:ext cx="2540001" cy="574663"/>
          </a:xfrm>
        </p:spPr>
        <p:txBody>
          <a:bodyPr>
            <a:normAutofit/>
          </a:bodyPr>
          <a:lstStyle/>
          <a:p>
            <a:r>
              <a:rPr lang="bg-BG" sz="2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За проекта:</a:t>
            </a: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50" y="61362"/>
            <a:ext cx="1790956" cy="1255809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138707" y="275215"/>
          <a:ext cx="10053293" cy="1242822"/>
        </p:xfrm>
        <a:graphic>
          <a:graphicData uri="http://schemas.openxmlformats.org/drawingml/2006/table">
            <a:tbl>
              <a:tblPr firstRow="1" firstCol="1" bandRow="1"/>
              <a:tblGrid>
                <a:gridCol w="10053293">
                  <a:extLst>
                    <a:ext uri="{9D8B030D-6E8A-4147-A177-3AD203B41FA5}">
                      <a16:colId xmlns:a16="http://schemas.microsoft.com/office/drawing/2014/main" val="2128151689"/>
                    </a:ext>
                  </a:extLst>
                </a:gridCol>
              </a:tblGrid>
              <a:tr h="557530">
                <a:tc>
                  <a:txBody>
                    <a:bodyPr/>
                    <a:lstStyle/>
                    <a:p>
                      <a:pPr marR="11176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600" b="1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Програма „Възобновяема енергия, енергийна ефективност, енергийна сигурност</a:t>
                      </a:r>
                      <a:r>
                        <a:rPr lang="bg-BG" sz="1600" b="1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“</a:t>
                      </a:r>
                      <a:endParaRPr lang="bg-BG" sz="16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3800699"/>
                  </a:ext>
                </a:extLst>
              </a:tr>
              <a:tr h="556895">
                <a:tc>
                  <a:txBody>
                    <a:bodyPr/>
                    <a:lstStyle/>
                    <a:p>
                      <a:pPr marR="11176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bg-BG" sz="1600" b="1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Министерство на енергетиката</a:t>
                      </a:r>
                      <a:endParaRPr lang="bg-BG" sz="16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111125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600" b="1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bg-BG" sz="16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4952709"/>
                  </a:ext>
                </a:extLst>
              </a:tr>
            </a:tbl>
          </a:graphicData>
        </a:graphic>
      </p:graphicFrame>
      <p:pic>
        <p:nvPicPr>
          <p:cNvPr id="6" name="Картина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750" y="5989290"/>
            <a:ext cx="686393" cy="792509"/>
          </a:xfrm>
          <a:prstGeom prst="rect">
            <a:avLst/>
          </a:prstGeom>
        </p:spPr>
      </p:pic>
      <p:sp>
        <p:nvSpPr>
          <p:cNvPr id="8" name="Правоъгълник 7"/>
          <p:cNvSpPr/>
          <p:nvPr/>
        </p:nvSpPr>
        <p:spPr>
          <a:xfrm>
            <a:off x="1034143" y="6043135"/>
            <a:ext cx="1088571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Проект 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„Модернизация на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читалище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„ПРОСВЕТА“ – гр. Стралджа за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постигане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на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високо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ниво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на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енергийна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ефективност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и близко до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нулево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потребление на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енергия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“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000" dirty="0" smtClean="0">
                <a:latin typeface="Verdana" panose="020B0604030504040204" pitchFamily="34" charset="0"/>
                <a:ea typeface="Verdana" panose="020B0604030504040204" pitchFamily="34" charset="0"/>
              </a:rPr>
              <a:t>по 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ДБФП № BGENERGY-2.002-0050-C01 от 26.07.2022г.,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финансиран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 по Оперативна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програма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 „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Възобновяема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енергия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енергийна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ефективност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енергийна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сигурност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“ на ФМ на ЕИП 2014-2021 г.</a:t>
            </a:r>
            <a:endParaRPr lang="bg-BG" sz="1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Картина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469" y="1518037"/>
            <a:ext cx="2815441" cy="2130771"/>
          </a:xfrm>
          <a:prstGeom prst="rect">
            <a:avLst/>
          </a:prstGeom>
        </p:spPr>
      </p:pic>
      <p:sp>
        <p:nvSpPr>
          <p:cNvPr id="7" name="Текстово поле 6"/>
          <p:cNvSpPr txBox="1"/>
          <p:nvPr/>
        </p:nvSpPr>
        <p:spPr>
          <a:xfrm>
            <a:off x="433753" y="2359757"/>
            <a:ext cx="8478626" cy="32624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„Модернизация на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читалище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„ПРОСВЕТА“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–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гр. Стралджа за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постигане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на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високо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ниво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на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енергийна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ефективност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и близко до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нулево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потребление на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енергия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“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Срок 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на изпълнение: </a:t>
            </a:r>
            <a:r>
              <a:rPr lang="ru-RU" sz="1600" b="1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26.07.2022 - </a:t>
            </a:r>
            <a:r>
              <a:rPr lang="en-US" sz="1600" b="1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30</a:t>
            </a:r>
            <a:r>
              <a:rPr lang="ru-RU" sz="1600" b="1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.0</a:t>
            </a:r>
            <a:r>
              <a:rPr lang="en-US" sz="1600" b="1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4</a:t>
            </a:r>
            <a:r>
              <a:rPr lang="ru-RU" sz="1600" b="1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.2024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16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Стойност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на проект: </a:t>
            </a:r>
            <a:r>
              <a:rPr lang="ru-RU" sz="1600" b="1" u="sng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801 787.26 </a:t>
            </a:r>
            <a:r>
              <a:rPr lang="ru-RU" sz="1600" b="1" u="sng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лв</a:t>
            </a:r>
            <a:r>
              <a:rPr lang="ru-RU" sz="1600" b="1" u="sng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от </a:t>
            </a:r>
            <a:r>
              <a:rPr lang="ru-RU" sz="16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които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ru-RU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681 519.18лв.</a:t>
            </a:r>
            <a:r>
              <a:rPr lang="en-US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- ЕС 85 % и </a:t>
            </a:r>
            <a:r>
              <a:rPr lang="bg-BG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120 268.08</a:t>
            </a:r>
            <a:r>
              <a:rPr lang="en-US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bg-BG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лв. – НФ 15 </a:t>
            </a:r>
            <a:r>
              <a:rPr lang="bg-BG" sz="1600" b="1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%</a:t>
            </a:r>
          </a:p>
          <a:p>
            <a:pPr algn="just"/>
            <a:r>
              <a:rPr lang="bg-BG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endParaRPr lang="bg-BG" sz="1600" b="1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bg-BG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Партньор по проекта: </a:t>
            </a: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</a:t>
            </a:r>
            <a:r>
              <a:rPr lang="bg-BG" sz="1600" b="1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пенерги</a:t>
            </a:r>
            <a:r>
              <a:rPr lang="bg-BG" sz="16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АС, Норвегия</a:t>
            </a:r>
          </a:p>
          <a:p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dirty="0" smtClean="0"/>
          </a:p>
          <a:p>
            <a:endParaRPr lang="bg-BG" dirty="0"/>
          </a:p>
        </p:txBody>
      </p:sp>
      <p:pic>
        <p:nvPicPr>
          <p:cNvPr id="12" name="Картина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6369" y="4724255"/>
            <a:ext cx="1766316" cy="51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09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лавие 6"/>
          <p:cNvSpPr>
            <a:spLocks noGrp="1"/>
          </p:cNvSpPr>
          <p:nvPr>
            <p:ph type="title"/>
          </p:nvPr>
        </p:nvSpPr>
        <p:spPr>
          <a:xfrm>
            <a:off x="3956539" y="1395506"/>
            <a:ext cx="5213838" cy="701125"/>
          </a:xfrm>
        </p:spPr>
        <p:txBody>
          <a:bodyPr>
            <a:normAutofit/>
          </a:bodyPr>
          <a:lstStyle/>
          <a:p>
            <a:r>
              <a:rPr lang="bg-BG" sz="24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Основни цели на проекта:</a:t>
            </a:r>
            <a:endParaRPr lang="bg-BG" sz="24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Контейнер за съдържание 10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44" y="2193706"/>
            <a:ext cx="3361068" cy="3257525"/>
          </a:xfr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50" y="61362"/>
            <a:ext cx="1790956" cy="1255809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138707" y="275215"/>
          <a:ext cx="10053293" cy="1270762"/>
        </p:xfrm>
        <a:graphic>
          <a:graphicData uri="http://schemas.openxmlformats.org/drawingml/2006/table">
            <a:tbl>
              <a:tblPr firstRow="1" firstCol="1" bandRow="1"/>
              <a:tblGrid>
                <a:gridCol w="10053293">
                  <a:extLst>
                    <a:ext uri="{9D8B030D-6E8A-4147-A177-3AD203B41FA5}">
                      <a16:colId xmlns:a16="http://schemas.microsoft.com/office/drawing/2014/main" val="2128151689"/>
                    </a:ext>
                  </a:extLst>
                </a:gridCol>
              </a:tblGrid>
              <a:tr h="557530">
                <a:tc>
                  <a:txBody>
                    <a:bodyPr/>
                    <a:lstStyle/>
                    <a:p>
                      <a:pPr marR="11176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600" b="1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Програма „Възобновяема енергия, енергийна ефективност, енергийна сигурност</a:t>
                      </a:r>
                      <a:r>
                        <a:rPr lang="bg-BG" sz="1600" b="1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“</a:t>
                      </a:r>
                      <a:endParaRPr lang="bg-BG" sz="16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3800699"/>
                  </a:ext>
                </a:extLst>
              </a:tr>
              <a:tr h="556895">
                <a:tc>
                  <a:txBody>
                    <a:bodyPr/>
                    <a:lstStyle/>
                    <a:p>
                      <a:pPr marR="11176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bg-BG" sz="1600" b="1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Министерство на енергетиката</a:t>
                      </a:r>
                      <a:endParaRPr lang="bg-BG" sz="16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111125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600" b="1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bg-BG" sz="16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4952709"/>
                  </a:ext>
                </a:extLst>
              </a:tr>
            </a:tbl>
          </a:graphicData>
        </a:graphic>
      </p:graphicFrame>
      <p:pic>
        <p:nvPicPr>
          <p:cNvPr id="6" name="Картина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750" y="5989290"/>
            <a:ext cx="686393" cy="792509"/>
          </a:xfrm>
          <a:prstGeom prst="rect">
            <a:avLst/>
          </a:prstGeom>
        </p:spPr>
      </p:pic>
      <p:sp>
        <p:nvSpPr>
          <p:cNvPr id="8" name="Правоъгълник 7"/>
          <p:cNvSpPr/>
          <p:nvPr/>
        </p:nvSpPr>
        <p:spPr>
          <a:xfrm>
            <a:off x="1034143" y="6043135"/>
            <a:ext cx="1088571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Проект 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„Модернизация на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читалище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„ПРОСВЕТА“ – гр.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Стралджа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за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постигане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на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високо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ниво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на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енергийна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ефективност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и близко до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нулево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потребление на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енергия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“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, по ДБФП № BGENERGY-2.002-0050-C01 от 26.07.2022г.,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финансиран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 по Оперативна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програма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 „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Възобновяема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енергия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енергийна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ефективност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енергийна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сигурност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“ на ФМ на ЕИП 2014-2021 г.</a:t>
            </a:r>
            <a:endParaRPr lang="bg-BG" sz="1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Контейнер за съдържание 8"/>
          <p:cNvSpPr>
            <a:spLocks noGrp="1"/>
          </p:cNvSpPr>
          <p:nvPr>
            <p:ph sz="half" idx="1"/>
          </p:nvPr>
        </p:nvSpPr>
        <p:spPr>
          <a:xfrm>
            <a:off x="3956539" y="2123554"/>
            <a:ext cx="7411916" cy="386573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20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Поставените</a:t>
            </a:r>
            <a:r>
              <a:rPr lang="ru-RU" sz="12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цели за трансформация на </a:t>
            </a:r>
            <a:r>
              <a:rPr lang="ru-RU" sz="12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сградата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до „</a:t>
            </a:r>
            <a:r>
              <a:rPr lang="ru-RU" sz="12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сграда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с близко до </a:t>
            </a:r>
            <a:r>
              <a:rPr lang="ru-RU" sz="12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нулево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потребление на </a:t>
            </a:r>
            <a:r>
              <a:rPr lang="ru-RU" sz="12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енергия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“ е в </a:t>
            </a:r>
            <a:r>
              <a:rPr lang="ru-RU" sz="12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пълно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съответствие с </a:t>
            </a:r>
            <a:r>
              <a:rPr lang="ru-RU" sz="12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националните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и </a:t>
            </a:r>
            <a:r>
              <a:rPr lang="ru-RU" sz="12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европейските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приоритети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за </a:t>
            </a:r>
            <a:r>
              <a:rPr lang="ru-RU" sz="12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подобряване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на </a:t>
            </a:r>
            <a:r>
              <a:rPr lang="ru-RU" sz="12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енергийната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ефективност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в </a:t>
            </a:r>
            <a:r>
              <a:rPr lang="ru-RU" sz="12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сградния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сектор, </a:t>
            </a:r>
            <a:r>
              <a:rPr lang="ru-RU" sz="12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Европейската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Зелена сделка и </a:t>
            </a:r>
            <a:r>
              <a:rPr lang="ru-RU" sz="12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инициативата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„</a:t>
            </a:r>
            <a:r>
              <a:rPr lang="ru-RU" sz="12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Вълна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на </a:t>
            </a:r>
            <a:r>
              <a:rPr lang="ru-RU" sz="12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обновяване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“. </a:t>
            </a:r>
            <a:endParaRPr lang="ru-RU" sz="1200" dirty="0" smtClean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200" b="1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 </a:t>
            </a:r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реализирането на </a:t>
            </a:r>
            <a:r>
              <a:rPr lang="ru-RU" sz="12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проектните</a:t>
            </a:r>
            <a:r>
              <a:rPr lang="ru-RU" sz="1200" b="1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200" b="1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дейности</a:t>
            </a:r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се </a:t>
            </a:r>
            <a:r>
              <a:rPr lang="ru-RU" sz="12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постигнаха</a:t>
            </a:r>
            <a:r>
              <a:rPr lang="ru-RU" sz="1200" b="1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и </a:t>
            </a:r>
            <a:r>
              <a:rPr lang="ru-RU" sz="1200" b="1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следните</a:t>
            </a:r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200" b="1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специфични</a:t>
            </a:r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цели: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2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Повишаване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на </a:t>
            </a:r>
            <a:r>
              <a:rPr lang="ru-RU" sz="12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енергийната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ефективност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на </a:t>
            </a:r>
            <a:r>
              <a:rPr lang="ru-RU" sz="12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сградата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2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Пестене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на </a:t>
            </a:r>
            <a:r>
              <a:rPr lang="ru-RU" sz="12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природни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ресурси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чрез приложение на </a:t>
            </a:r>
            <a:r>
              <a:rPr lang="ru-RU" sz="12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възобновяеми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източници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на </a:t>
            </a:r>
            <a:r>
              <a:rPr lang="ru-RU" sz="12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енергия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2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Осигуряване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на </a:t>
            </a:r>
            <a:r>
              <a:rPr lang="ru-RU" sz="12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значителна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енергийна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независимост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2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Значителни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годишни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енергийни</a:t>
            </a:r>
            <a:r>
              <a:rPr lang="ru-RU" sz="12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и </a:t>
            </a:r>
            <a:r>
              <a:rPr lang="ru-RU" sz="12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парични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спестявания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2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Намаляване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на </a:t>
            </a:r>
            <a:r>
              <a:rPr lang="ru-RU" sz="12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отделяните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емисии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вредни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вещества и </a:t>
            </a:r>
            <a:r>
              <a:rPr lang="ru-RU" sz="12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замърсяването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на </a:t>
            </a:r>
            <a:r>
              <a:rPr lang="ru-RU" sz="12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околната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среда;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2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Достигане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на </a:t>
            </a:r>
            <a:r>
              <a:rPr lang="ru-RU" sz="12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националната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норма за „</a:t>
            </a:r>
            <a:r>
              <a:rPr lang="ru-RU" sz="12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сграда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с близко до </a:t>
            </a:r>
            <a:r>
              <a:rPr lang="ru-RU" sz="12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нулево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потребление на </a:t>
            </a:r>
            <a:r>
              <a:rPr lang="ru-RU" sz="12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енергия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“;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2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Осигуряване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на много висок комфорт за </a:t>
            </a:r>
            <a:r>
              <a:rPr lang="ru-RU" sz="12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провеждане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на </a:t>
            </a:r>
            <a:r>
              <a:rPr lang="ru-RU" sz="12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различни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мероприятия;</a:t>
            </a:r>
            <a:endParaRPr lang="bg-BG" sz="12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79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лавие 6"/>
          <p:cNvSpPr>
            <a:spLocks noGrp="1"/>
          </p:cNvSpPr>
          <p:nvPr>
            <p:ph type="title"/>
          </p:nvPr>
        </p:nvSpPr>
        <p:spPr>
          <a:xfrm>
            <a:off x="690946" y="1336617"/>
            <a:ext cx="4992688" cy="690126"/>
          </a:xfrm>
        </p:spPr>
        <p:txBody>
          <a:bodyPr>
            <a:noAutofit/>
          </a:bodyPr>
          <a:lstStyle/>
          <a:p>
            <a:r>
              <a:rPr lang="bg-BG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Дейности по проекта: </a:t>
            </a:r>
            <a:endParaRPr lang="bg-BG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1" name="Контейнер за съдържание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200" y="2479428"/>
            <a:ext cx="3913188" cy="2777843"/>
          </a:xfrm>
        </p:spPr>
      </p:pic>
      <p:sp>
        <p:nvSpPr>
          <p:cNvPr id="10" name="Текстов контейнер 9"/>
          <p:cNvSpPr>
            <a:spLocks noGrp="1"/>
          </p:cNvSpPr>
          <p:nvPr>
            <p:ph type="body" sz="half" idx="2"/>
          </p:nvPr>
        </p:nvSpPr>
        <p:spPr>
          <a:xfrm>
            <a:off x="436650" y="2479428"/>
            <a:ext cx="6192750" cy="3749367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Организация и управление;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Информация и </a:t>
            </a:r>
            <a:r>
              <a:rPr lang="ru-RU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публичност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Извършване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на </a:t>
            </a:r>
            <a:r>
              <a:rPr lang="ru-RU" dirty="0" err="1">
                <a:latin typeface="Verdana" panose="020B0604030504040204" pitchFamily="34" charset="0"/>
                <a:ea typeface="Verdana" panose="020B0604030504040204" pitchFamily="34" charset="0"/>
              </a:rPr>
              <a:t>строително-монтажни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dirty="0" err="1">
                <a:latin typeface="Verdana" panose="020B0604030504040204" pitchFamily="34" charset="0"/>
                <a:ea typeface="Verdana" panose="020B0604030504040204" pitchFamily="34" charset="0"/>
              </a:rPr>
              <a:t>работи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 за </a:t>
            </a:r>
            <a:r>
              <a:rPr lang="ru-RU" dirty="0" err="1">
                <a:latin typeface="Verdana" panose="020B0604030504040204" pitchFamily="34" charset="0"/>
                <a:ea typeface="Verdana" panose="020B0604030504040204" pitchFamily="34" charset="0"/>
              </a:rPr>
              <a:t>реконструкцията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 и модернизация на </a:t>
            </a:r>
            <a:r>
              <a:rPr lang="ru-RU" dirty="0" err="1">
                <a:latin typeface="Verdana" panose="020B0604030504040204" pitchFamily="34" charset="0"/>
                <a:ea typeface="Verdana" panose="020B0604030504040204" pitchFamily="34" charset="0"/>
              </a:rPr>
              <a:t>читалище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“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Просвета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”</a:t>
            </a:r>
            <a:r>
              <a:rPr lang="bg-BG" dirty="0">
                <a:latin typeface="Verdana" panose="020B0604030504040204" pitchFamily="34" charset="0"/>
                <a:ea typeface="Verdana" panose="020B0604030504040204" pitchFamily="34" charset="0"/>
              </a:rPr>
              <a:t>;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err="1">
                <a:latin typeface="Verdana" panose="020B0604030504040204" pitchFamily="34" charset="0"/>
                <a:ea typeface="Verdana" panose="020B0604030504040204" pitchFamily="34" charset="0"/>
              </a:rPr>
              <a:t>Осъществяване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 на </a:t>
            </a:r>
            <a:r>
              <a:rPr lang="bg-BG" dirty="0">
                <a:latin typeface="Verdana" panose="020B0604030504040204" pitchFamily="34" charset="0"/>
                <a:ea typeface="Verdana" panose="020B0604030504040204" pitchFamily="34" charset="0"/>
              </a:rPr>
              <a:t>с</a:t>
            </a:r>
            <a:r>
              <a:rPr lang="ru-RU" dirty="0" err="1">
                <a:latin typeface="Verdana" panose="020B0604030504040204" pitchFamily="34" charset="0"/>
                <a:ea typeface="Verdana" panose="020B0604030504040204" pitchFamily="34" charset="0"/>
              </a:rPr>
              <a:t>троителен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 и </a:t>
            </a:r>
            <a:r>
              <a:rPr lang="ru-RU" dirty="0" err="1">
                <a:latin typeface="Verdana" panose="020B0604030504040204" pitchFamily="34" charset="0"/>
                <a:ea typeface="Verdana" panose="020B0604030504040204" pitchFamily="34" charset="0"/>
              </a:rPr>
              <a:t>авторски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 надзор;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err="1">
                <a:latin typeface="Verdana" panose="020B0604030504040204" pitchFamily="34" charset="0"/>
                <a:ea typeface="Verdana" panose="020B0604030504040204" pitchFamily="34" charset="0"/>
              </a:rPr>
              <a:t>Обмяна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 на опит с </a:t>
            </a:r>
            <a:r>
              <a:rPr lang="ru-RU" dirty="0" err="1">
                <a:latin typeface="Verdana" panose="020B0604030504040204" pitchFamily="34" charset="0"/>
                <a:ea typeface="Verdana" panose="020B0604030504040204" pitchFamily="34" charset="0"/>
              </a:rPr>
              <a:t>партньора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 от Норвегия;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bg-BG" dirty="0">
                <a:latin typeface="Verdana" panose="020B0604030504040204" pitchFamily="34" charset="0"/>
                <a:ea typeface="Verdana" panose="020B0604030504040204" pitchFamily="34" charset="0"/>
              </a:rPr>
              <a:t>Финансов одит на проекта</a:t>
            </a:r>
            <a:r>
              <a:rPr lang="bg-BG" dirty="0" smtClean="0">
                <a:latin typeface="Verdana" panose="020B0604030504040204" pitchFamily="34" charset="0"/>
                <a:ea typeface="Verdana" panose="020B0604030504040204" pitchFamily="34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bg-BG" dirty="0" smtClean="0">
                <a:latin typeface="Verdana" panose="020B0604030504040204" pitchFamily="34" charset="0"/>
                <a:ea typeface="Verdana" panose="020B0604030504040204" pitchFamily="34" charset="0"/>
              </a:rPr>
              <a:t>Преводи;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bg-BG" dirty="0" smtClean="0">
                <a:latin typeface="Verdana" panose="020B0604030504040204" pitchFamily="34" charset="0"/>
                <a:ea typeface="Verdana" panose="020B0604030504040204" pitchFamily="34" charset="0"/>
              </a:rPr>
              <a:t>Изготвяне на процедури за външно възлагане;</a:t>
            </a:r>
            <a:endParaRPr lang="bg-BG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50" y="61362"/>
            <a:ext cx="1790956" cy="1255809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138707" y="275215"/>
          <a:ext cx="10053293" cy="1242822"/>
        </p:xfrm>
        <a:graphic>
          <a:graphicData uri="http://schemas.openxmlformats.org/drawingml/2006/table">
            <a:tbl>
              <a:tblPr firstRow="1" firstCol="1" bandRow="1"/>
              <a:tblGrid>
                <a:gridCol w="10053293">
                  <a:extLst>
                    <a:ext uri="{9D8B030D-6E8A-4147-A177-3AD203B41FA5}">
                      <a16:colId xmlns:a16="http://schemas.microsoft.com/office/drawing/2014/main" val="2128151689"/>
                    </a:ext>
                  </a:extLst>
                </a:gridCol>
              </a:tblGrid>
              <a:tr h="557530">
                <a:tc>
                  <a:txBody>
                    <a:bodyPr/>
                    <a:lstStyle/>
                    <a:p>
                      <a:pPr marR="11176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600" b="1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Програма „Възобновяема енергия, енергийна ефективност, енергийна сигурност</a:t>
                      </a:r>
                      <a:r>
                        <a:rPr lang="bg-BG" sz="1600" b="1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“</a:t>
                      </a:r>
                      <a:endParaRPr lang="bg-BG" sz="16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3800699"/>
                  </a:ext>
                </a:extLst>
              </a:tr>
              <a:tr h="556895">
                <a:tc>
                  <a:txBody>
                    <a:bodyPr/>
                    <a:lstStyle/>
                    <a:p>
                      <a:pPr marR="11176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bg-BG" sz="1600" b="1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Министерство на енергетиката</a:t>
                      </a:r>
                      <a:endParaRPr lang="bg-BG" sz="16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111125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600" b="1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bg-BG" sz="16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4952709"/>
                  </a:ext>
                </a:extLst>
              </a:tr>
            </a:tbl>
          </a:graphicData>
        </a:graphic>
      </p:graphicFrame>
      <p:pic>
        <p:nvPicPr>
          <p:cNvPr id="6" name="Картина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750" y="5989290"/>
            <a:ext cx="686393" cy="792509"/>
          </a:xfrm>
          <a:prstGeom prst="rect">
            <a:avLst/>
          </a:prstGeom>
        </p:spPr>
      </p:pic>
      <p:sp>
        <p:nvSpPr>
          <p:cNvPr id="8" name="Правоъгълник 7"/>
          <p:cNvSpPr/>
          <p:nvPr/>
        </p:nvSpPr>
        <p:spPr>
          <a:xfrm>
            <a:off x="1034143" y="6043135"/>
            <a:ext cx="1088571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Проект 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„Модернизация на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читалище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„ПРОСВЕТА“ – гр.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Стралджа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за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постигане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на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високо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ниво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на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енергийна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ефективност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и близко до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нулево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потребление на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енергия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“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, по ДБФП № BGENERGY-2.002-0050-C01 от 26.07.2022г.,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финансиран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 по Оперативна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програма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 „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Възобновяема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енергия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енергийна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ефективност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енергийна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сигурност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“ на ФМ на ЕИП 2014-2021 г.</a:t>
            </a:r>
            <a:endParaRPr lang="bg-BG" sz="1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00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лавие 6"/>
          <p:cNvSpPr>
            <a:spLocks noGrp="1"/>
          </p:cNvSpPr>
          <p:nvPr>
            <p:ph type="title"/>
          </p:nvPr>
        </p:nvSpPr>
        <p:spPr>
          <a:xfrm>
            <a:off x="3380071" y="1337509"/>
            <a:ext cx="5938454" cy="690126"/>
          </a:xfrm>
        </p:spPr>
        <p:txBody>
          <a:bodyPr>
            <a:noAutofit/>
          </a:bodyPr>
          <a:lstStyle/>
          <a:p>
            <a:r>
              <a:rPr lang="bg-BG" sz="2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Строително-монтажни работи</a:t>
            </a:r>
            <a:endParaRPr lang="bg-BG" sz="24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Текстов контейнер 9"/>
          <p:cNvSpPr>
            <a:spLocks noGrp="1"/>
          </p:cNvSpPr>
          <p:nvPr>
            <p:ph type="body" sz="half" idx="2"/>
          </p:nvPr>
        </p:nvSpPr>
        <p:spPr>
          <a:xfrm>
            <a:off x="3125775" y="2360770"/>
            <a:ext cx="6192750" cy="333179"/>
          </a:xfrm>
        </p:spPr>
        <p:txBody>
          <a:bodyPr>
            <a:normAutofit fontScale="92500"/>
          </a:bodyPr>
          <a:lstStyle/>
          <a:p>
            <a:r>
              <a:rPr lang="bg-BG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Откриване на строителната площадка – 12.10.2023г.</a:t>
            </a:r>
            <a:endParaRPr lang="bg-BG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50" y="61362"/>
            <a:ext cx="1790956" cy="1255809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138707" y="275215"/>
          <a:ext cx="10053293" cy="1270762"/>
        </p:xfrm>
        <a:graphic>
          <a:graphicData uri="http://schemas.openxmlformats.org/drawingml/2006/table">
            <a:tbl>
              <a:tblPr firstRow="1" firstCol="1" bandRow="1"/>
              <a:tblGrid>
                <a:gridCol w="10053293">
                  <a:extLst>
                    <a:ext uri="{9D8B030D-6E8A-4147-A177-3AD203B41FA5}">
                      <a16:colId xmlns:a16="http://schemas.microsoft.com/office/drawing/2014/main" val="2128151689"/>
                    </a:ext>
                  </a:extLst>
                </a:gridCol>
              </a:tblGrid>
              <a:tr h="557530">
                <a:tc>
                  <a:txBody>
                    <a:bodyPr/>
                    <a:lstStyle/>
                    <a:p>
                      <a:pPr marR="11176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600" b="1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Програма „Възобновяема енергия, енергийна ефективност, енергийна сигурност</a:t>
                      </a:r>
                      <a:r>
                        <a:rPr lang="bg-BG" sz="1600" b="1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“</a:t>
                      </a:r>
                      <a:endParaRPr lang="bg-BG" sz="16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3800699"/>
                  </a:ext>
                </a:extLst>
              </a:tr>
              <a:tr h="556895">
                <a:tc>
                  <a:txBody>
                    <a:bodyPr/>
                    <a:lstStyle/>
                    <a:p>
                      <a:pPr marR="11176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bg-BG" sz="1600" b="1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Министерство на енергетиката</a:t>
                      </a:r>
                      <a:endParaRPr lang="bg-BG" sz="16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111125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600" b="1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bg-BG" sz="16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4952709"/>
                  </a:ext>
                </a:extLst>
              </a:tr>
            </a:tbl>
          </a:graphicData>
        </a:graphic>
      </p:graphicFrame>
      <p:pic>
        <p:nvPicPr>
          <p:cNvPr id="6" name="Картина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750" y="5989290"/>
            <a:ext cx="686393" cy="792509"/>
          </a:xfrm>
          <a:prstGeom prst="rect">
            <a:avLst/>
          </a:prstGeom>
        </p:spPr>
      </p:pic>
      <p:sp>
        <p:nvSpPr>
          <p:cNvPr id="8" name="Правоъгълник 7"/>
          <p:cNvSpPr/>
          <p:nvPr/>
        </p:nvSpPr>
        <p:spPr>
          <a:xfrm>
            <a:off x="1034143" y="6043135"/>
            <a:ext cx="1088571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Проект 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„Модернизация на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читалище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„ПРОСВЕТА“ – гр.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Стралджа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за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постигане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на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високо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ниво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на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енергийна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ефективност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и близко до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нулево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потребление на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енергия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“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, по ДБФП № BGENERGY-2.002-0050-C01 от 26.07.2022г.,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финансиран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 по Оперативна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програма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 „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Възобновяема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енергия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енергийна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ефективност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енергийна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сигурност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“ на ФМ на ЕИП 2014-2021 г.</a:t>
            </a:r>
            <a:endParaRPr lang="bg-BG" sz="1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6088" y="3199420"/>
            <a:ext cx="3153769" cy="2510580"/>
          </a:xfrm>
          <a:prstGeom prst="rect">
            <a:avLst/>
          </a:prstGeom>
        </p:spPr>
      </p:pic>
      <p:pic>
        <p:nvPicPr>
          <p:cNvPr id="9" name="Картина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750" y="3199420"/>
            <a:ext cx="3584759" cy="2456901"/>
          </a:xfrm>
          <a:prstGeom prst="rect">
            <a:avLst/>
          </a:prstGeom>
        </p:spPr>
      </p:pic>
      <p:pic>
        <p:nvPicPr>
          <p:cNvPr id="12" name="Картина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0827" y="3199420"/>
            <a:ext cx="3176943" cy="251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78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лавие 6"/>
          <p:cNvSpPr>
            <a:spLocks noGrp="1"/>
          </p:cNvSpPr>
          <p:nvPr>
            <p:ph type="title"/>
          </p:nvPr>
        </p:nvSpPr>
        <p:spPr>
          <a:xfrm>
            <a:off x="3380071" y="1337509"/>
            <a:ext cx="5938454" cy="690126"/>
          </a:xfrm>
        </p:spPr>
        <p:txBody>
          <a:bodyPr>
            <a:noAutofit/>
          </a:bodyPr>
          <a:lstStyle/>
          <a:p>
            <a:r>
              <a:rPr lang="bg-BG" sz="2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Строително-монтажни работи</a:t>
            </a:r>
            <a:endParaRPr lang="bg-BG" sz="24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Текстов контейнер 9"/>
          <p:cNvSpPr>
            <a:spLocks noGrp="1"/>
          </p:cNvSpPr>
          <p:nvPr>
            <p:ph type="body" sz="half" idx="2"/>
          </p:nvPr>
        </p:nvSpPr>
        <p:spPr>
          <a:xfrm>
            <a:off x="347749" y="2302404"/>
            <a:ext cx="5008021" cy="460893"/>
          </a:xfrm>
        </p:spPr>
        <p:txBody>
          <a:bodyPr>
            <a:normAutofit/>
          </a:bodyPr>
          <a:lstStyle/>
          <a:p>
            <a:pPr algn="just"/>
            <a:r>
              <a:rPr lang="bg-BG" b="1" dirty="0" smtClean="0"/>
              <a:t>Състояния на сградата преди извършване на СМР.</a:t>
            </a: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50" y="61362"/>
            <a:ext cx="1790956" cy="1255809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138707" y="275215"/>
          <a:ext cx="10053293" cy="1242822"/>
        </p:xfrm>
        <a:graphic>
          <a:graphicData uri="http://schemas.openxmlformats.org/drawingml/2006/table">
            <a:tbl>
              <a:tblPr firstRow="1" firstCol="1" bandRow="1"/>
              <a:tblGrid>
                <a:gridCol w="10053293">
                  <a:extLst>
                    <a:ext uri="{9D8B030D-6E8A-4147-A177-3AD203B41FA5}">
                      <a16:colId xmlns:a16="http://schemas.microsoft.com/office/drawing/2014/main" val="2128151689"/>
                    </a:ext>
                  </a:extLst>
                </a:gridCol>
              </a:tblGrid>
              <a:tr h="557530">
                <a:tc>
                  <a:txBody>
                    <a:bodyPr/>
                    <a:lstStyle/>
                    <a:p>
                      <a:pPr marR="11176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600" b="1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Програма „Възобновяема енергия, енергийна ефективност, енергийна сигурност</a:t>
                      </a:r>
                      <a:r>
                        <a:rPr lang="bg-BG" sz="1600" b="1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“</a:t>
                      </a:r>
                      <a:endParaRPr lang="bg-BG" sz="16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3800699"/>
                  </a:ext>
                </a:extLst>
              </a:tr>
              <a:tr h="556895">
                <a:tc>
                  <a:txBody>
                    <a:bodyPr/>
                    <a:lstStyle/>
                    <a:p>
                      <a:pPr marR="11176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bg-BG" sz="1600" b="1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Министерство на енергетиката</a:t>
                      </a:r>
                      <a:endParaRPr lang="bg-BG" sz="16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111125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600" b="1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bg-BG" sz="16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4952709"/>
                  </a:ext>
                </a:extLst>
              </a:tr>
            </a:tbl>
          </a:graphicData>
        </a:graphic>
      </p:graphicFrame>
      <p:pic>
        <p:nvPicPr>
          <p:cNvPr id="6" name="Картина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750" y="5989290"/>
            <a:ext cx="686393" cy="792509"/>
          </a:xfrm>
          <a:prstGeom prst="rect">
            <a:avLst/>
          </a:prstGeom>
        </p:spPr>
      </p:pic>
      <p:sp>
        <p:nvSpPr>
          <p:cNvPr id="8" name="Правоъгълник 7"/>
          <p:cNvSpPr/>
          <p:nvPr/>
        </p:nvSpPr>
        <p:spPr>
          <a:xfrm>
            <a:off x="1034143" y="6043135"/>
            <a:ext cx="1088571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Проект 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„Модернизация на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читалище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„ПРОСВЕТА“ – гр.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Стралджа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за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постигане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на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високо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ниво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на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енергийна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ефективност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и близко до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нулево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потребление на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енергия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“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, по ДБФП № BGENERGY-2.002-0050-C01 от 26.07.2022г.,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финансиран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 по Оперативна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програма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 „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Възобновяема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енергия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енергийна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ефективност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енергийна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сигурност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“ на ФМ на ЕИП 2014-2021 г.</a:t>
            </a:r>
            <a:endParaRPr lang="bg-BG" sz="1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6" name="Картина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7539" y="3068455"/>
            <a:ext cx="3225993" cy="2615677"/>
          </a:xfrm>
          <a:prstGeom prst="rect">
            <a:avLst/>
          </a:prstGeom>
        </p:spPr>
      </p:pic>
      <p:pic>
        <p:nvPicPr>
          <p:cNvPr id="17" name="Картина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745" y="2763297"/>
            <a:ext cx="3443387" cy="3107844"/>
          </a:xfrm>
          <a:prstGeom prst="rect">
            <a:avLst/>
          </a:prstGeom>
        </p:spPr>
      </p:pic>
      <p:pic>
        <p:nvPicPr>
          <p:cNvPr id="18" name="Картина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22264" y="2365284"/>
            <a:ext cx="3107844" cy="390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92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лавие 6"/>
          <p:cNvSpPr>
            <a:spLocks noGrp="1"/>
          </p:cNvSpPr>
          <p:nvPr>
            <p:ph type="title"/>
          </p:nvPr>
        </p:nvSpPr>
        <p:spPr>
          <a:xfrm>
            <a:off x="3380071" y="1337509"/>
            <a:ext cx="5938454" cy="690126"/>
          </a:xfrm>
        </p:spPr>
        <p:txBody>
          <a:bodyPr>
            <a:noAutofit/>
          </a:bodyPr>
          <a:lstStyle/>
          <a:p>
            <a:r>
              <a:rPr lang="bg-BG" sz="2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Строително-монтажни работи</a:t>
            </a:r>
            <a:endParaRPr lang="bg-BG" sz="24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Текстов контейнер 9"/>
          <p:cNvSpPr>
            <a:spLocks noGrp="1"/>
          </p:cNvSpPr>
          <p:nvPr>
            <p:ph type="body" sz="half" idx="2"/>
          </p:nvPr>
        </p:nvSpPr>
        <p:spPr>
          <a:xfrm>
            <a:off x="347749" y="2302404"/>
            <a:ext cx="5008021" cy="3259073"/>
          </a:xfrm>
        </p:spPr>
        <p:txBody>
          <a:bodyPr>
            <a:normAutofit/>
          </a:bodyPr>
          <a:lstStyle/>
          <a:p>
            <a:pPr algn="just"/>
            <a:r>
              <a:rPr lang="bg-BG" b="1" dirty="0" smtClean="0"/>
              <a:t>В хода </a:t>
            </a:r>
            <a:r>
              <a:rPr lang="bg-BG" b="1" dirty="0"/>
              <a:t>на изпълнение на строително-монтажните работи, бяха извършени следните </a:t>
            </a:r>
            <a:r>
              <a:rPr lang="bg-BG" b="1" dirty="0" smtClean="0"/>
              <a:t>дейности: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bg-BG" dirty="0" smtClean="0"/>
              <a:t>-     топлинно </a:t>
            </a:r>
            <a:r>
              <a:rPr lang="bg-BG" dirty="0"/>
              <a:t>изолиране на външни </a:t>
            </a:r>
            <a:r>
              <a:rPr lang="bg-BG" dirty="0" smtClean="0"/>
              <a:t>стени;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bg-BG" dirty="0" smtClean="0"/>
              <a:t>подмяна </a:t>
            </a:r>
            <a:r>
              <a:rPr lang="bg-BG" dirty="0"/>
              <a:t>на </a:t>
            </a:r>
            <a:r>
              <a:rPr lang="bg-BG" dirty="0" smtClean="0"/>
              <a:t>дограма;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bg-BG" dirty="0" smtClean="0"/>
              <a:t>топлинно </a:t>
            </a:r>
            <a:r>
              <a:rPr lang="bg-BG" dirty="0"/>
              <a:t>изолиране на </a:t>
            </a:r>
            <a:r>
              <a:rPr lang="bg-BG" dirty="0" smtClean="0"/>
              <a:t>покрив;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bg-BG" dirty="0" smtClean="0"/>
              <a:t>изграждане </a:t>
            </a:r>
            <a:r>
              <a:rPr lang="bg-BG" dirty="0"/>
              <a:t>на нова отоплителна система с използването на възобновяем енергиен </a:t>
            </a:r>
            <a:r>
              <a:rPr lang="bg-BG" dirty="0" smtClean="0"/>
              <a:t>източник;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bg-BG" dirty="0" smtClean="0"/>
              <a:t>изграждане </a:t>
            </a:r>
            <a:r>
              <a:rPr lang="bg-BG" dirty="0"/>
              <a:t>на система за мониторинг на </a:t>
            </a:r>
            <a:r>
              <a:rPr lang="bg-BG" dirty="0" err="1"/>
              <a:t>потребената</a:t>
            </a:r>
            <a:r>
              <a:rPr lang="bg-BG" dirty="0"/>
              <a:t> </a:t>
            </a:r>
            <a:r>
              <a:rPr lang="bg-BG" dirty="0" smtClean="0"/>
              <a:t>енергия;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bg-BG" dirty="0" smtClean="0"/>
              <a:t>изграждане </a:t>
            </a:r>
            <a:r>
              <a:rPr lang="bg-BG" dirty="0"/>
              <a:t>на фотоволтаична система за собствено потребление и монтаж на регенератор на работното напрежение и работна фаза.</a:t>
            </a:r>
            <a:endParaRPr lang="bg-BG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50" y="61362"/>
            <a:ext cx="1790956" cy="1255809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138707" y="275215"/>
          <a:ext cx="10053293" cy="1270762"/>
        </p:xfrm>
        <a:graphic>
          <a:graphicData uri="http://schemas.openxmlformats.org/drawingml/2006/table">
            <a:tbl>
              <a:tblPr firstRow="1" firstCol="1" bandRow="1"/>
              <a:tblGrid>
                <a:gridCol w="10053293">
                  <a:extLst>
                    <a:ext uri="{9D8B030D-6E8A-4147-A177-3AD203B41FA5}">
                      <a16:colId xmlns:a16="http://schemas.microsoft.com/office/drawing/2014/main" val="2128151689"/>
                    </a:ext>
                  </a:extLst>
                </a:gridCol>
              </a:tblGrid>
              <a:tr h="557530">
                <a:tc>
                  <a:txBody>
                    <a:bodyPr/>
                    <a:lstStyle/>
                    <a:p>
                      <a:pPr marR="11176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600" b="1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Програма „Възобновяема енергия, енергийна ефективност, енергийна сигурност</a:t>
                      </a:r>
                      <a:r>
                        <a:rPr lang="bg-BG" sz="1600" b="1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“</a:t>
                      </a:r>
                      <a:endParaRPr lang="bg-BG" sz="16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3800699"/>
                  </a:ext>
                </a:extLst>
              </a:tr>
              <a:tr h="556895">
                <a:tc>
                  <a:txBody>
                    <a:bodyPr/>
                    <a:lstStyle/>
                    <a:p>
                      <a:pPr marR="11176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bg-BG" sz="1600" b="1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Министерство на енергетиката</a:t>
                      </a:r>
                      <a:endParaRPr lang="bg-BG" sz="16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111125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600" b="1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bg-BG" sz="16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4952709"/>
                  </a:ext>
                </a:extLst>
              </a:tr>
            </a:tbl>
          </a:graphicData>
        </a:graphic>
      </p:graphicFrame>
      <p:pic>
        <p:nvPicPr>
          <p:cNvPr id="6" name="Картина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750" y="5989290"/>
            <a:ext cx="686393" cy="792509"/>
          </a:xfrm>
          <a:prstGeom prst="rect">
            <a:avLst/>
          </a:prstGeom>
        </p:spPr>
      </p:pic>
      <p:sp>
        <p:nvSpPr>
          <p:cNvPr id="8" name="Правоъгълник 7"/>
          <p:cNvSpPr/>
          <p:nvPr/>
        </p:nvSpPr>
        <p:spPr>
          <a:xfrm>
            <a:off x="1034143" y="6043135"/>
            <a:ext cx="1088571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Проект 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„Модернизация на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читалище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„ПРОСВЕТА“ – гр.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Стралджа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за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постигане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на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високо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ниво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на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енергийна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ефективност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и близко до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нулево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потребление на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енергия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“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, по ДБФП № BGENERGY-2.002-0050-C01 от 26.07.2022г.,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финансиран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 по Оперативна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програма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 „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Възобновяема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енергия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енергийна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ефективност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енергийна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сигурност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“ на ФМ на ЕИП 2014-2021 г.</a:t>
            </a:r>
            <a:endParaRPr lang="bg-BG" sz="1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Картина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8387" y="2241934"/>
            <a:ext cx="2436625" cy="1760236"/>
          </a:xfrm>
          <a:prstGeom prst="rect">
            <a:avLst/>
          </a:prstGeom>
        </p:spPr>
      </p:pic>
      <p:pic>
        <p:nvPicPr>
          <p:cNvPr id="11" name="Картина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2925" y="2241933"/>
            <a:ext cx="3146932" cy="3801201"/>
          </a:xfrm>
          <a:prstGeom prst="rect">
            <a:avLst/>
          </a:prstGeom>
        </p:spPr>
      </p:pic>
      <p:pic>
        <p:nvPicPr>
          <p:cNvPr id="13" name="Картина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8387" y="4216470"/>
            <a:ext cx="2436625" cy="182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42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лавие 6"/>
          <p:cNvSpPr>
            <a:spLocks noGrp="1"/>
          </p:cNvSpPr>
          <p:nvPr>
            <p:ph type="title"/>
          </p:nvPr>
        </p:nvSpPr>
        <p:spPr>
          <a:xfrm>
            <a:off x="3380071" y="1209719"/>
            <a:ext cx="5938454" cy="437274"/>
          </a:xfrm>
        </p:spPr>
        <p:txBody>
          <a:bodyPr>
            <a:noAutofit/>
          </a:bodyPr>
          <a:lstStyle/>
          <a:p>
            <a:r>
              <a:rPr lang="bg-BG" sz="2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Строително-монтажни работи</a:t>
            </a:r>
            <a:endParaRPr lang="bg-BG" sz="24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Текстов контейнер 9"/>
          <p:cNvSpPr>
            <a:spLocks noGrp="1"/>
          </p:cNvSpPr>
          <p:nvPr>
            <p:ph type="body" sz="half" idx="2"/>
          </p:nvPr>
        </p:nvSpPr>
        <p:spPr>
          <a:xfrm>
            <a:off x="106590" y="1683408"/>
            <a:ext cx="5008021" cy="305867"/>
          </a:xfrm>
        </p:spPr>
        <p:txBody>
          <a:bodyPr>
            <a:normAutofit lnSpcReduction="10000"/>
          </a:bodyPr>
          <a:lstStyle/>
          <a:p>
            <a:pPr algn="just"/>
            <a:r>
              <a:rPr lang="bg-BG" b="1" dirty="0"/>
              <a:t>Състояния на сградата </a:t>
            </a:r>
            <a:r>
              <a:rPr lang="bg-BG" b="1" dirty="0" smtClean="0"/>
              <a:t>след </a:t>
            </a:r>
            <a:r>
              <a:rPr lang="bg-BG" b="1" dirty="0"/>
              <a:t>извършване на СМР.</a:t>
            </a: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50" y="61362"/>
            <a:ext cx="1790956" cy="1255809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138707" y="275215"/>
          <a:ext cx="10053293" cy="1270762"/>
        </p:xfrm>
        <a:graphic>
          <a:graphicData uri="http://schemas.openxmlformats.org/drawingml/2006/table">
            <a:tbl>
              <a:tblPr firstRow="1" firstCol="1" bandRow="1"/>
              <a:tblGrid>
                <a:gridCol w="10053293">
                  <a:extLst>
                    <a:ext uri="{9D8B030D-6E8A-4147-A177-3AD203B41FA5}">
                      <a16:colId xmlns:a16="http://schemas.microsoft.com/office/drawing/2014/main" val="2128151689"/>
                    </a:ext>
                  </a:extLst>
                </a:gridCol>
              </a:tblGrid>
              <a:tr h="557530">
                <a:tc>
                  <a:txBody>
                    <a:bodyPr/>
                    <a:lstStyle/>
                    <a:p>
                      <a:pPr marR="11176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600" b="1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Програма „Възобновяема енергия, енергийна ефективност, енергийна сигурност</a:t>
                      </a:r>
                      <a:r>
                        <a:rPr lang="bg-BG" sz="1600" b="1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“</a:t>
                      </a:r>
                      <a:endParaRPr lang="bg-BG" sz="16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3800699"/>
                  </a:ext>
                </a:extLst>
              </a:tr>
              <a:tr h="556895">
                <a:tc>
                  <a:txBody>
                    <a:bodyPr/>
                    <a:lstStyle/>
                    <a:p>
                      <a:pPr marR="11176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bg-BG" sz="1600" b="1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Министерство на енергетиката</a:t>
                      </a:r>
                      <a:endParaRPr lang="bg-BG" sz="16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111125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600" b="1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bg-BG" sz="16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4952709"/>
                  </a:ext>
                </a:extLst>
              </a:tr>
            </a:tbl>
          </a:graphicData>
        </a:graphic>
      </p:graphicFrame>
      <p:pic>
        <p:nvPicPr>
          <p:cNvPr id="6" name="Картина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750" y="5989290"/>
            <a:ext cx="686393" cy="792509"/>
          </a:xfrm>
          <a:prstGeom prst="rect">
            <a:avLst/>
          </a:prstGeom>
        </p:spPr>
      </p:pic>
      <p:sp>
        <p:nvSpPr>
          <p:cNvPr id="8" name="Правоъгълник 7"/>
          <p:cNvSpPr/>
          <p:nvPr/>
        </p:nvSpPr>
        <p:spPr>
          <a:xfrm>
            <a:off x="1034143" y="6043135"/>
            <a:ext cx="1088571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Проект 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„Модернизация на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читалище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„ПРОСВЕТА“ – гр.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Стралджа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за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постигане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на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високо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ниво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на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енергийна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ефективност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и близко до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нулево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потребление на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енергия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“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, по ДБФП № BGENERGY-2.002-0050-C01 от 26.07.2022г.,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финансиран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 по Оперативна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програма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 „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Възобновяема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енергия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енергийна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ефективност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енергийна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сигурност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“ на ФМ на ЕИП 2014-2021 г.</a:t>
            </a:r>
            <a:endParaRPr lang="bg-BG" sz="1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071" y="1997868"/>
            <a:ext cx="5938454" cy="404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66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лавие 6"/>
          <p:cNvSpPr>
            <a:spLocks noGrp="1"/>
          </p:cNvSpPr>
          <p:nvPr>
            <p:ph type="title"/>
          </p:nvPr>
        </p:nvSpPr>
        <p:spPr>
          <a:xfrm>
            <a:off x="3380071" y="1209719"/>
            <a:ext cx="5938454" cy="437274"/>
          </a:xfrm>
        </p:spPr>
        <p:txBody>
          <a:bodyPr>
            <a:noAutofit/>
          </a:bodyPr>
          <a:lstStyle/>
          <a:p>
            <a:r>
              <a:rPr lang="bg-BG" sz="2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Строително-монтажни работи</a:t>
            </a:r>
            <a:endParaRPr lang="bg-BG" sz="24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Текстов контейнер 9"/>
          <p:cNvSpPr>
            <a:spLocks noGrp="1"/>
          </p:cNvSpPr>
          <p:nvPr>
            <p:ph type="body" sz="half" idx="2"/>
          </p:nvPr>
        </p:nvSpPr>
        <p:spPr>
          <a:xfrm>
            <a:off x="106590" y="1683408"/>
            <a:ext cx="5008021" cy="305867"/>
          </a:xfrm>
        </p:spPr>
        <p:txBody>
          <a:bodyPr>
            <a:normAutofit lnSpcReduction="10000"/>
          </a:bodyPr>
          <a:lstStyle/>
          <a:p>
            <a:pPr algn="just"/>
            <a:r>
              <a:rPr lang="bg-BG" b="1" dirty="0"/>
              <a:t>Състояния на сградата </a:t>
            </a:r>
            <a:r>
              <a:rPr lang="bg-BG" b="1" dirty="0" smtClean="0"/>
              <a:t>след </a:t>
            </a:r>
            <a:r>
              <a:rPr lang="bg-BG" b="1" dirty="0"/>
              <a:t>извършване на СМР.</a:t>
            </a: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50" y="61362"/>
            <a:ext cx="1790956" cy="1255809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138707" y="275215"/>
          <a:ext cx="10053293" cy="1270762"/>
        </p:xfrm>
        <a:graphic>
          <a:graphicData uri="http://schemas.openxmlformats.org/drawingml/2006/table">
            <a:tbl>
              <a:tblPr firstRow="1" firstCol="1" bandRow="1"/>
              <a:tblGrid>
                <a:gridCol w="10053293">
                  <a:extLst>
                    <a:ext uri="{9D8B030D-6E8A-4147-A177-3AD203B41FA5}">
                      <a16:colId xmlns:a16="http://schemas.microsoft.com/office/drawing/2014/main" val="2128151689"/>
                    </a:ext>
                  </a:extLst>
                </a:gridCol>
              </a:tblGrid>
              <a:tr h="557530">
                <a:tc>
                  <a:txBody>
                    <a:bodyPr/>
                    <a:lstStyle/>
                    <a:p>
                      <a:pPr marR="11176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600" b="1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Програма „Възобновяема енергия, енергийна ефективност, енергийна сигурност</a:t>
                      </a:r>
                      <a:r>
                        <a:rPr lang="bg-BG" sz="1600" b="1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“</a:t>
                      </a:r>
                      <a:endParaRPr lang="bg-BG" sz="16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3800699"/>
                  </a:ext>
                </a:extLst>
              </a:tr>
              <a:tr h="556895">
                <a:tc>
                  <a:txBody>
                    <a:bodyPr/>
                    <a:lstStyle/>
                    <a:p>
                      <a:pPr marR="11176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bg-BG" sz="1600" b="1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Министерство на енергетиката</a:t>
                      </a:r>
                      <a:endParaRPr lang="bg-BG" sz="16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111125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600" b="1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bg-BG" sz="16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4952709"/>
                  </a:ext>
                </a:extLst>
              </a:tr>
            </a:tbl>
          </a:graphicData>
        </a:graphic>
      </p:graphicFrame>
      <p:pic>
        <p:nvPicPr>
          <p:cNvPr id="6" name="Картина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750" y="5989290"/>
            <a:ext cx="686393" cy="792509"/>
          </a:xfrm>
          <a:prstGeom prst="rect">
            <a:avLst/>
          </a:prstGeom>
        </p:spPr>
      </p:pic>
      <p:sp>
        <p:nvSpPr>
          <p:cNvPr id="8" name="Правоъгълник 7"/>
          <p:cNvSpPr/>
          <p:nvPr/>
        </p:nvSpPr>
        <p:spPr>
          <a:xfrm>
            <a:off x="1034143" y="6043135"/>
            <a:ext cx="1088571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Проект 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„Модернизация на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читалище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„ПРОСВЕТА“ – гр.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Стралджа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за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постигане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на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високо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ниво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на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енергийна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ефективност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и близко до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нулево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потребление на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енергия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“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, по ДБФП № BGENERGY-2.002-0050-C01 от 26.07.2022г.,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финансиран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 по Оперативна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програма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 „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Възобновяема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енергия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енергийна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ефективност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енергийна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сигурност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“ на ФМ на ЕИП 2014-2021 г.</a:t>
            </a:r>
            <a:endParaRPr lang="bg-BG" sz="1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Картина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055" y="2022787"/>
            <a:ext cx="3818031" cy="3919332"/>
          </a:xfrm>
          <a:prstGeom prst="rect">
            <a:avLst/>
          </a:prstGeom>
        </p:spPr>
      </p:pic>
      <p:pic>
        <p:nvPicPr>
          <p:cNvPr id="9" name="Картина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344" y="2022786"/>
            <a:ext cx="3687745" cy="391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75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на Office">
  <a:themeElements>
    <a:clrScheme name="О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636</TotalTime>
  <Words>1447</Words>
  <Application>Microsoft Office PowerPoint</Application>
  <PresentationFormat>Широк екран</PresentationFormat>
  <Paragraphs>114</Paragraphs>
  <Slides>15</Slides>
  <Notes>0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Verdana</vt:lpstr>
      <vt:lpstr>Wingdings</vt:lpstr>
      <vt:lpstr>Тема на Office</vt:lpstr>
      <vt:lpstr>финансиран по ДПБФП № BGENERGY-2.002-0050-C01 от 26.07.2022г., по  Оперативна програма „Възобновяема енергия, енергийна ефективност, енергийна сигурност“ на ФМ на ЕИП 2014-2021 г. </vt:lpstr>
      <vt:lpstr>За проекта:</vt:lpstr>
      <vt:lpstr>Основни цели на проекта:</vt:lpstr>
      <vt:lpstr>Дейности по проекта: </vt:lpstr>
      <vt:lpstr>Строително-монтажни работи</vt:lpstr>
      <vt:lpstr>Строително-монтажни работи</vt:lpstr>
      <vt:lpstr>Строително-монтажни работи</vt:lpstr>
      <vt:lpstr>Строително-монтажни работи</vt:lpstr>
      <vt:lpstr>Строително-монтажни работи</vt:lpstr>
      <vt:lpstr>Строително-монтажни работи</vt:lpstr>
      <vt:lpstr>Обмяна на опит с партньора от Норвегия</vt:lpstr>
      <vt:lpstr>Информация и публичност</vt:lpstr>
      <vt:lpstr>Информация и публичност</vt:lpstr>
      <vt:lpstr>Управление, комуникации и отчитане </vt:lpstr>
      <vt:lpstr>Презентация на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PowerPoint</dc:title>
  <dc:creator>Mitko</dc:creator>
  <cp:lastModifiedBy>Mitko</cp:lastModifiedBy>
  <cp:revision>58</cp:revision>
  <dcterms:created xsi:type="dcterms:W3CDTF">2023-01-02T16:55:20Z</dcterms:created>
  <dcterms:modified xsi:type="dcterms:W3CDTF">2025-03-25T13:06:34Z</dcterms:modified>
</cp:coreProperties>
</file>