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5"/>
  </p:handoutMasterIdLst>
  <p:sldIdLst>
    <p:sldId id="256" r:id="rId2"/>
    <p:sldId id="257" r:id="rId3"/>
    <p:sldId id="259" r:id="rId4"/>
    <p:sldId id="262" r:id="rId5"/>
    <p:sldId id="263" r:id="rId6"/>
    <p:sldId id="264" r:id="rId7"/>
    <p:sldId id="265" r:id="rId8"/>
    <p:sldId id="269" r:id="rId9"/>
    <p:sldId id="267" r:id="rId10"/>
    <p:sldId id="260" r:id="rId11"/>
    <p:sldId id="261" r:id="rId12"/>
    <p:sldId id="268" r:id="rId13"/>
    <p:sldId id="258" r:id="rId14"/>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8" autoAdjust="0"/>
  </p:normalViewPr>
  <p:slideViewPr>
    <p:cSldViewPr snapToGrid="0">
      <p:cViewPr varScale="1">
        <p:scale>
          <a:sx n="115" d="100"/>
          <a:sy n="115" d="100"/>
        </p:scale>
        <p:origin x="67"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7346F1-BDC2-4EE4-BCBE-114444E347D6}" type="datetimeFigureOut">
              <a:rPr lang="bg-BG" smtClean="0"/>
              <a:t>21.3.2025 г.</a:t>
            </a:fld>
            <a:endParaRPr lang="bg-BG"/>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A4FFE-64B6-42D0-A83E-A9FB958BF88B}" type="slidenum">
              <a:rPr lang="bg-BG" smtClean="0"/>
              <a:t>‹#›</a:t>
            </a:fld>
            <a:endParaRPr lang="bg-BG"/>
          </a:p>
        </p:txBody>
      </p:sp>
    </p:spTree>
    <p:extLst>
      <p:ext uri="{BB962C8B-B14F-4D97-AF65-F5344CB8AC3E}">
        <p14:creationId xmlns:p14="http://schemas.microsoft.com/office/powerpoint/2010/main" val="35522090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bg-B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p>
            <a:fld id="{A0E0C950-6205-49B4-AD73-7B677F839489}" type="datetimeFigureOut">
              <a:rPr lang="bg-BG" smtClean="0"/>
              <a:t>21.3.2025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377620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A0E0C950-6205-49B4-AD73-7B677F839489}" type="datetimeFigureOut">
              <a:rPr lang="bg-BG" smtClean="0"/>
              <a:t>21.3.2025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164350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A0E0C950-6205-49B4-AD73-7B677F839489}" type="datetimeFigureOut">
              <a:rPr lang="bg-BG" smtClean="0"/>
              <a:t>21.3.2025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246678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A0E0C950-6205-49B4-AD73-7B677F839489}" type="datetimeFigureOut">
              <a:rPr lang="bg-BG" smtClean="0"/>
              <a:t>21.3.2025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135648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bg-B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E0C950-6205-49B4-AD73-7B677F839489}" type="datetimeFigureOut">
              <a:rPr lang="bg-BG" smtClean="0"/>
              <a:t>21.3.2025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180229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p>
            <a:fld id="{A0E0C950-6205-49B4-AD73-7B677F839489}" type="datetimeFigureOut">
              <a:rPr lang="bg-BG" smtClean="0"/>
              <a:t>21.3.2025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3017965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bg-B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p>
            <a:fld id="{A0E0C950-6205-49B4-AD73-7B677F839489}" type="datetimeFigureOut">
              <a:rPr lang="bg-BG" smtClean="0"/>
              <a:t>21.3.2025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152660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p>
            <a:fld id="{A0E0C950-6205-49B4-AD73-7B677F839489}" type="datetimeFigureOut">
              <a:rPr lang="bg-BG" smtClean="0"/>
              <a:t>21.3.2025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88486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0C950-6205-49B4-AD73-7B677F839489}" type="datetimeFigureOut">
              <a:rPr lang="bg-BG" smtClean="0"/>
              <a:t>21.3.2025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5788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bg-B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E0C950-6205-49B4-AD73-7B677F839489}" type="datetimeFigureOut">
              <a:rPr lang="bg-BG" smtClean="0"/>
              <a:t>21.3.2025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1502600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bg-B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E0C950-6205-49B4-AD73-7B677F839489}" type="datetimeFigureOut">
              <a:rPr lang="bg-BG" smtClean="0"/>
              <a:t>21.3.2025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102F77A-F0DE-415D-9B86-621ABD597B3B}" type="slidenum">
              <a:rPr lang="bg-BG" smtClean="0"/>
              <a:t>‹#›</a:t>
            </a:fld>
            <a:endParaRPr lang="bg-BG"/>
          </a:p>
        </p:txBody>
      </p:sp>
    </p:spTree>
    <p:extLst>
      <p:ext uri="{BB962C8B-B14F-4D97-AF65-F5344CB8AC3E}">
        <p14:creationId xmlns:p14="http://schemas.microsoft.com/office/powerpoint/2010/main" val="400041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bg-B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0C950-6205-49B4-AD73-7B677F839489}" type="datetimeFigureOut">
              <a:rPr lang="bg-BG" smtClean="0"/>
              <a:t>21.3.2025 г.</a:t>
            </a:fld>
            <a:endParaRPr lang="bg-B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2F77A-F0DE-415D-9B86-621ABD597B3B}" type="slidenum">
              <a:rPr lang="bg-BG" smtClean="0"/>
              <a:t>‹#›</a:t>
            </a:fld>
            <a:endParaRPr lang="bg-BG"/>
          </a:p>
        </p:txBody>
      </p:sp>
    </p:spTree>
    <p:extLst>
      <p:ext uri="{BB962C8B-B14F-4D97-AF65-F5344CB8AC3E}">
        <p14:creationId xmlns:p14="http://schemas.microsoft.com/office/powerpoint/2010/main" val="3722589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geothermal-burgas.com/" TargetMode="Externa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49532"/>
            <a:ext cx="9144000" cy="4991960"/>
          </a:xfrm>
        </p:spPr>
        <p:txBody>
          <a:bodyPr>
            <a:normAutofit fontScale="90000"/>
          </a:bodyPr>
          <a:lstStyle/>
          <a:p>
            <a:pPr fontAlgn="base"/>
            <a:r>
              <a:rPr lang="ru-RU" sz="3600" b="1" dirty="0" smtClean="0">
                <a:latin typeface="Arial" panose="020B0604020202020204" pitchFamily="34" charset="0"/>
                <a:cs typeface="Arial" panose="020B0604020202020204" pitchFamily="34" charset="0"/>
              </a:rPr>
              <a:t>Обмяна </a:t>
            </a:r>
            <a:r>
              <a:rPr lang="ru-RU" sz="3600" b="1" dirty="0">
                <a:latin typeface="Arial" panose="020B0604020202020204" pitchFamily="34" charset="0"/>
                <a:cs typeface="Arial" panose="020B0604020202020204" pitchFamily="34" charset="0"/>
              </a:rPr>
              <a:t>на опит и обучение по програма "Възобновяема енергия, енергийна ефективност и енергийна сигурност", финансирана по Финансовия механизъм на Европейското икономическо пространство 2014-2021 г.</a:t>
            </a:r>
            <a:r>
              <a:rPr lang="en-US" sz="3600" dirty="0">
                <a:latin typeface="Arial" panose="020B0604020202020204" pitchFamily="34" charset="0"/>
                <a:cs typeface="Arial" panose="020B0604020202020204" pitchFamily="34" charset="0"/>
              </a:rPr>
              <a:t> </a:t>
            </a:r>
            <a:br>
              <a:rPr lang="en-US" sz="3600"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r>
              <a:rPr lang="en-US" sz="5300" dirty="0">
                <a:latin typeface="Arial" panose="020B0604020202020204" pitchFamily="34" charset="0"/>
                <a:cs typeface="Arial" panose="020B0604020202020204" pitchFamily="34" charset="0"/>
              </a:rPr>
              <a:t/>
            </a:r>
            <a:br>
              <a:rPr lang="en-US" sz="5300" dirty="0">
                <a:latin typeface="Arial" panose="020B0604020202020204" pitchFamily="34" charset="0"/>
                <a:cs typeface="Arial" panose="020B0604020202020204" pitchFamily="34" charset="0"/>
              </a:rPr>
            </a:br>
            <a:r>
              <a:rPr lang="en-US" sz="2200" dirty="0" smtClean="0">
                <a:latin typeface="Arial" panose="020B0604020202020204" pitchFamily="34" charset="0"/>
                <a:ea typeface="+mn-ea"/>
                <a:cs typeface="Arial" panose="020B0604020202020204" pitchFamily="34" charset="0"/>
              </a:rPr>
              <a:t/>
            </a:r>
            <a:br>
              <a:rPr lang="en-US" sz="2200" dirty="0" smtClean="0">
                <a:latin typeface="Arial" panose="020B0604020202020204" pitchFamily="34" charset="0"/>
                <a:ea typeface="+mn-ea"/>
                <a:cs typeface="Arial" panose="020B0604020202020204" pitchFamily="34" charset="0"/>
              </a:rPr>
            </a:br>
            <a:r>
              <a:rPr lang="bg-BG" sz="3100" dirty="0" err="1" smtClean="0">
                <a:latin typeface="Arial" panose="020B0604020202020204" pitchFamily="34" charset="0"/>
                <a:ea typeface="+mn-ea"/>
                <a:cs typeface="Arial" panose="020B0604020202020204" pitchFamily="34" charset="0"/>
              </a:rPr>
              <a:t>Камер</a:t>
            </a:r>
            <a:r>
              <a:rPr lang="bg-BG" sz="3100" dirty="0" smtClean="0">
                <a:latin typeface="Arial" panose="020B0604020202020204" pitchFamily="34" charset="0"/>
                <a:ea typeface="+mn-ea"/>
                <a:cs typeface="Arial" panose="020B0604020202020204" pitchFamily="34" charset="0"/>
              </a:rPr>
              <a:t> Ахмедов, Община Бургас</a:t>
            </a:r>
            <a:br>
              <a:rPr lang="bg-BG" sz="3100" dirty="0" smtClean="0">
                <a:latin typeface="Arial" panose="020B0604020202020204" pitchFamily="34" charset="0"/>
                <a:ea typeface="+mn-ea"/>
                <a:cs typeface="Arial" panose="020B0604020202020204" pitchFamily="34" charset="0"/>
              </a:rPr>
            </a:br>
            <a:r>
              <a:rPr lang="bg-BG" sz="2400" dirty="0">
                <a:latin typeface="Arial" panose="020B0604020202020204" pitchFamily="34" charset="0"/>
                <a:cs typeface="Arial" panose="020B0604020202020204" pitchFamily="34" charset="0"/>
              </a:rPr>
              <a:t>координатор на</a:t>
            </a:r>
            <a:r>
              <a:rPr lang="en-US" sz="3100" dirty="0" smtClean="0">
                <a:latin typeface="Arial" panose="020B0604020202020204" pitchFamily="34" charset="0"/>
                <a:ea typeface="+mn-ea"/>
                <a:cs typeface="Arial" panose="020B0604020202020204" pitchFamily="34" charset="0"/>
              </a:rPr>
              <a:t/>
            </a:r>
            <a:br>
              <a:rPr lang="en-US" sz="3100" dirty="0" smtClean="0">
                <a:latin typeface="Arial" panose="020B0604020202020204" pitchFamily="34" charset="0"/>
                <a:ea typeface="+mn-ea"/>
                <a:cs typeface="Arial" panose="020B0604020202020204" pitchFamily="34" charset="0"/>
              </a:rPr>
            </a:br>
            <a:r>
              <a:rPr lang="ru-RU" sz="2400" dirty="0" smtClean="0">
                <a:latin typeface="Arial" panose="020B0604020202020204" pitchFamily="34" charset="0"/>
                <a:cs typeface="Arial" panose="020B0604020202020204" pitchFamily="34" charset="0"/>
              </a:rPr>
              <a:t>проект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2200" dirty="0">
              <a:latin typeface="Arial" panose="020B0604020202020204" pitchFamily="34" charset="0"/>
              <a:ea typeface="+mn-ea"/>
              <a:cs typeface="Arial" panose="020B0604020202020204" pitchFamily="34" charset="0"/>
            </a:endParaRP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dirty="0"/>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dirty="0"/>
          </a:p>
        </p:txBody>
      </p:sp>
      <p:sp>
        <p:nvSpPr>
          <p:cNvPr id="9" name="Rectangle 8"/>
          <p:cNvSpPr/>
          <p:nvPr/>
        </p:nvSpPr>
        <p:spPr>
          <a:xfrm>
            <a:off x="1524000" y="233135"/>
            <a:ext cx="9388697" cy="307777"/>
          </a:xfrm>
          <a:prstGeom prst="rect">
            <a:avLst/>
          </a:prstGeom>
        </p:spPr>
        <p:txBody>
          <a:bodyPr wrap="square">
            <a:spAutoFit/>
          </a:bodyPr>
          <a:lstStyle/>
          <a:p>
            <a:pPr algn="ctr"/>
            <a:r>
              <a:rPr lang="cs-CZ" sz="1400" b="1" dirty="0">
                <a:latin typeface="Arial" panose="020B0604020202020204" pitchFamily="34" charset="0"/>
                <a:ea typeface="Calibri" panose="020F0502020204030204" pitchFamily="34" charset="0"/>
                <a:cs typeface="Arial" panose="020B0604020202020204" pitchFamily="34" charset="0"/>
              </a:rPr>
              <a:t>Програма „Възобновяема енергия, енергийна ефективност, енергийна сигурност</a:t>
            </a:r>
            <a:r>
              <a:rPr lang="bg-BG" sz="1400" b="1" dirty="0">
                <a:latin typeface="Arial" panose="020B0604020202020204" pitchFamily="34" charset="0"/>
                <a:ea typeface="Calibri" panose="020F0502020204030204" pitchFamily="34" charset="0"/>
                <a:cs typeface="Arial" panose="020B0604020202020204" pitchFamily="34" charset="0"/>
              </a:rPr>
              <a:t>“</a:t>
            </a:r>
            <a:endParaRPr lang="bg-BG" sz="1400" dirty="0">
              <a:latin typeface="Arial" panose="020B0604020202020204" pitchFamily="34" charset="0"/>
              <a:cs typeface="Arial" panose="020B0604020202020204" pitchFamily="34" charset="0"/>
            </a:endParaRPr>
          </a:p>
        </p:txBody>
      </p:sp>
      <p:sp>
        <p:nvSpPr>
          <p:cNvPr id="10" name="Rectangle 9"/>
          <p:cNvSpPr/>
          <p:nvPr/>
        </p:nvSpPr>
        <p:spPr>
          <a:xfrm>
            <a:off x="10107459" y="6219220"/>
            <a:ext cx="1761269" cy="400110"/>
          </a:xfrm>
          <a:prstGeom prst="rect">
            <a:avLst/>
          </a:prstGeom>
        </p:spPr>
        <p:txBody>
          <a:bodyPr wrap="square">
            <a:spAutoFit/>
          </a:bodyPr>
          <a:lstStyle/>
          <a:p>
            <a:r>
              <a:rPr lang="bg-BG" sz="2000" dirty="0" smtClean="0">
                <a:latin typeface="Arial" panose="020B0604020202020204" pitchFamily="34" charset="0"/>
                <a:cs typeface="Arial" panose="020B0604020202020204" pitchFamily="34" charset="0"/>
              </a:rPr>
              <a:t>26.03.2025 г.</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370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1044" y="1172736"/>
            <a:ext cx="9241465" cy="1792946"/>
          </a:xfrm>
        </p:spPr>
        <p:txBody>
          <a:bodyPr>
            <a:normAutofit/>
          </a:bodyPr>
          <a:lstStyle/>
          <a:p>
            <a:pPr algn="l"/>
            <a:r>
              <a:rPr lang="ru-RU"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Основни дейности:</a:t>
            </a:r>
            <a:endParaRPr lang="en-US"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ru-RU" sz="2000" dirty="0">
                <a:latin typeface="Arial" panose="020B0604020202020204" pitchFamily="34" charset="0"/>
                <a:cs typeface="Arial" panose="020B0604020202020204" pitchFamily="34" charset="0"/>
              </a:rPr>
              <a:t>♦ Обмяна на </a:t>
            </a:r>
            <a:r>
              <a:rPr lang="ru-RU" sz="2000" dirty="0" smtClean="0">
                <a:latin typeface="Arial" panose="020B0604020202020204" pitchFamily="34" charset="0"/>
                <a:cs typeface="Arial" panose="020B0604020202020204" pitchFamily="34" charset="0"/>
              </a:rPr>
              <a:t>добри </a:t>
            </a:r>
            <a:r>
              <a:rPr lang="ru-RU" sz="2000" dirty="0">
                <a:latin typeface="Arial" panose="020B0604020202020204" pitchFamily="34" charset="0"/>
                <a:cs typeface="Arial" panose="020B0604020202020204" pitchFamily="34" charset="0"/>
              </a:rPr>
              <a:t>практики с Норск Енерджи – партньор от </a:t>
            </a:r>
            <a:r>
              <a:rPr lang="ru-RU" sz="2000" dirty="0" smtClean="0">
                <a:latin typeface="Arial" panose="020B0604020202020204" pitchFamily="34" charset="0"/>
                <a:cs typeface="Arial" panose="020B0604020202020204" pitchFamily="34" charset="0"/>
              </a:rPr>
              <a:t>Норвегия</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algn="l"/>
            <a:endParaRPr lang="en-U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bg-BG" dirty="0">
              <a:solidFill>
                <a:srgbClr val="FF0000"/>
              </a:solidFill>
              <a:latin typeface="Times New Roman" panose="02020603050405020304" pitchFamily="18" charset="0"/>
            </a:endParaRP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sp>
        <p:nvSpPr>
          <p:cNvPr id="11" name="Subtitle 2"/>
          <p:cNvSpPr txBox="1">
            <a:spLocks/>
          </p:cNvSpPr>
          <p:nvPr/>
        </p:nvSpPr>
        <p:spPr>
          <a:xfrm>
            <a:off x="7012422" y="2410409"/>
            <a:ext cx="4459304" cy="44475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bg-BG" sz="2000" dirty="0" smtClean="0">
                <a:latin typeface="Arial" panose="020B0604020202020204" pitchFamily="34" charset="0"/>
                <a:cs typeface="Arial" panose="020B0604020202020204" pitchFamily="34" charset="0"/>
              </a:rPr>
              <a:t>В рамките на проекта на 14.07.2022г. се проведе </a:t>
            </a:r>
            <a:r>
              <a:rPr lang="ru-RU" sz="2000" dirty="0" smtClean="0">
                <a:latin typeface="Arial" panose="020B0604020202020204" pitchFamily="34" charset="0"/>
                <a:cs typeface="Arial" panose="020B0604020202020204" pitchFamily="34" charset="0"/>
              </a:rPr>
              <a:t>семинар за представяне на опита на Община Бургас и </a:t>
            </a:r>
            <a:r>
              <a:rPr lang="bg-BG" sz="2000" dirty="0" smtClean="0">
                <a:latin typeface="Arial" panose="020B0604020202020204" pitchFamily="34" charset="0"/>
                <a:cs typeface="Arial" panose="020B0604020202020204" pitchFamily="34" charset="0"/>
              </a:rPr>
              <a:t>норвежкия</a:t>
            </a:r>
            <a:r>
              <a:rPr lang="ru-RU" sz="2000" dirty="0" smtClean="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партньор</a:t>
            </a:r>
            <a:r>
              <a:rPr lang="ru-RU" sz="2000" dirty="0" smtClean="0">
                <a:latin typeface="Arial" panose="020B0604020202020204" pitchFamily="34" charset="0"/>
                <a:cs typeface="Arial" panose="020B0604020202020204" pitchFamily="34" charset="0"/>
              </a:rPr>
              <a:t> в областта на устойчивите енергийни доставки и използването на ВЕИ</a:t>
            </a:r>
            <a:r>
              <a:rPr lang="bg-BG" sz="2000" dirty="0" smtClean="0">
                <a:latin typeface="Arial" panose="020B0604020202020204" pitchFamily="34" charset="0"/>
                <a:cs typeface="Arial" panose="020B0604020202020204" pitchFamily="34" charset="0"/>
              </a:rPr>
              <a:t>.</a:t>
            </a:r>
            <a:r>
              <a:rPr lang="ru-RU" sz="2000" dirty="0" smtClean="0">
                <a:latin typeface="Arial" panose="020B0604020202020204" pitchFamily="34" charset="0"/>
                <a:cs typeface="Arial" panose="020B0604020202020204" pitchFamily="34" charset="0"/>
              </a:rPr>
              <a:t> </a:t>
            </a:r>
            <a:r>
              <a:rPr lang="ru-RU" sz="2000" dirty="0" smtClean="0">
                <a:solidFill>
                  <a:srgbClr val="FF0000"/>
                </a:solidFill>
                <a:latin typeface="Times New Roman" panose="02020603050405020304" pitchFamily="18" charset="0"/>
              </a:rPr>
              <a:t>	</a:t>
            </a:r>
          </a:p>
          <a:p>
            <a:pPr algn="just"/>
            <a:r>
              <a:rPr lang="bg-BG" sz="2000" dirty="0" smtClean="0">
                <a:latin typeface="Arial" panose="020B0604020202020204" pitchFamily="34" charset="0"/>
                <a:cs typeface="Arial" panose="020B0604020202020204" pitchFamily="34" charset="0"/>
              </a:rPr>
              <a:t>Изготвен</a:t>
            </a:r>
            <a:r>
              <a:rPr lang="ru-RU" sz="2000" dirty="0" smtClean="0">
                <a:latin typeface="Arial" panose="020B0604020202020204" pitchFamily="34" charset="0"/>
                <a:cs typeface="Arial" panose="020B0604020202020204" pitchFamily="34" charset="0"/>
              </a:rPr>
              <a:t> доклад </a:t>
            </a:r>
            <a:r>
              <a:rPr lang="ru-RU" sz="2000" dirty="0">
                <a:latin typeface="Arial" panose="020B0604020202020204" pitchFamily="34" charset="0"/>
                <a:cs typeface="Arial" panose="020B0604020202020204" pitchFamily="34" charset="0"/>
              </a:rPr>
              <a:t>за оценка </a:t>
            </a:r>
            <a:r>
              <a:rPr lang="ru-RU" sz="2000" dirty="0" smtClean="0">
                <a:latin typeface="Arial" panose="020B0604020202020204" pitchFamily="34" charset="0"/>
                <a:cs typeface="Arial" panose="020B0604020202020204" pitchFamily="34" charset="0"/>
              </a:rPr>
              <a:t>от </a:t>
            </a:r>
            <a:r>
              <a:rPr lang="ru-RU" sz="2000" dirty="0">
                <a:latin typeface="Arial" panose="020B0604020202020204" pitchFamily="34" charset="0"/>
                <a:cs typeface="Arial" panose="020B0604020202020204" pitchFamily="34" charset="0"/>
              </a:rPr>
              <a:t>страна на </a:t>
            </a:r>
            <a:r>
              <a:rPr lang="bg-BG" sz="2000" dirty="0">
                <a:latin typeface="Arial" panose="020B0604020202020204" pitchFamily="34" charset="0"/>
                <a:cs typeface="Arial" panose="020B0604020202020204" pitchFamily="34" charset="0"/>
              </a:rPr>
              <a:t>норвежкия</a:t>
            </a:r>
            <a:r>
              <a:rPr lang="ru-RU"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партньор.</a:t>
            </a:r>
            <a:endParaRPr lang="ru-RU"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2574"/>
          <a:stretch/>
        </p:blipFill>
        <p:spPr>
          <a:xfrm>
            <a:off x="872037" y="2410409"/>
            <a:ext cx="5609877" cy="3269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79852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1045" y="1172736"/>
            <a:ext cx="10063500" cy="4791336"/>
          </a:xfrm>
        </p:spPr>
        <p:txBody>
          <a:bodyPr>
            <a:normAutofit fontScale="85000" lnSpcReduction="20000"/>
          </a:bodyPr>
          <a:lstStyle/>
          <a:p>
            <a:endParaRPr lang="en-US"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bg-BG"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Постигнати </a:t>
            </a:r>
            <a:r>
              <a:rPr lang="bg-BG"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резултати</a:t>
            </a:r>
            <a:r>
              <a:rPr lang="bg-BG"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bg-BG"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Инсталирани мощности за производство на енергия от геотермална енергия - 171.6 kW</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
            </a:r>
            <a:br>
              <a:rPr lang="ru-RU" sz="2000" dirty="0" smtClean="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Производство </a:t>
            </a:r>
            <a:r>
              <a:rPr lang="ru-RU" sz="2000" dirty="0">
                <a:latin typeface="Arial" panose="020B0604020202020204" pitchFamily="34" charset="0"/>
                <a:cs typeface="Arial" panose="020B0604020202020204" pitchFamily="34" charset="0"/>
              </a:rPr>
              <a:t>от геотермална енергия - 234 414 kWh/г</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
            </a:r>
            <a:br>
              <a:rPr lang="ru-RU" sz="2000" dirty="0" smtClean="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Г</a:t>
            </a:r>
            <a:r>
              <a:rPr lang="ru-RU" sz="2000" dirty="0" smtClean="0">
                <a:latin typeface="Arial" panose="020B0604020202020204" pitchFamily="34" charset="0"/>
                <a:cs typeface="Arial" panose="020B0604020202020204" pitchFamily="34" charset="0"/>
              </a:rPr>
              <a:t>одишни </a:t>
            </a:r>
            <a:r>
              <a:rPr lang="ru-RU" sz="2000" dirty="0">
                <a:latin typeface="Arial" panose="020B0604020202020204" pitchFamily="34" charset="0"/>
                <a:cs typeface="Arial" panose="020B0604020202020204" pitchFamily="34" charset="0"/>
              </a:rPr>
              <a:t>намаления на емисиите на CO2 - 276.61 </a:t>
            </a:r>
            <a:r>
              <a:rPr lang="ru-RU" sz="2000" dirty="0" smtClean="0">
                <a:latin typeface="Arial" panose="020B0604020202020204" pitchFamily="34" charset="0"/>
                <a:cs typeface="Arial" panose="020B0604020202020204" pitchFamily="34" charset="0"/>
              </a:rPr>
              <a:t>tCO2;</a:t>
            </a:r>
          </a:p>
          <a:p>
            <a:endParaRPr lang="ru-RU" sz="2000" dirty="0" smtClean="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Организиран</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и </a:t>
            </a:r>
            <a:r>
              <a:rPr lang="ru-RU" sz="2000" dirty="0" smtClean="0">
                <a:latin typeface="Arial" panose="020B0604020202020204" pitchFamily="34" charset="0"/>
                <a:cs typeface="Arial" panose="020B0604020202020204" pitchFamily="34" charset="0"/>
              </a:rPr>
              <a:t>проведен </a:t>
            </a:r>
            <a:r>
              <a:rPr lang="bg-BG" sz="2000" dirty="0" smtClean="0">
                <a:latin typeface="Arial" panose="020B0604020202020204" pitchFamily="34" charset="0"/>
                <a:cs typeface="Arial" panose="020B0604020202020204" pitchFamily="34" charset="0"/>
              </a:rPr>
              <a:t>информационен</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семинар в гр. </a:t>
            </a:r>
            <a:r>
              <a:rPr lang="ru-RU" sz="2000" dirty="0" smtClean="0">
                <a:latin typeface="Arial" panose="020B0604020202020204" pitchFamily="34" charset="0"/>
                <a:cs typeface="Arial" panose="020B0604020202020204" pitchFamily="34" charset="0"/>
              </a:rPr>
              <a:t>Бургас за </a:t>
            </a:r>
            <a:r>
              <a:rPr lang="bg-BG" sz="2000" dirty="0" smtClean="0">
                <a:latin typeface="Arial" panose="020B0604020202020204" pitchFamily="34" charset="0"/>
                <a:cs typeface="Arial" panose="020B0604020202020204" pitchFamily="34" charset="0"/>
              </a:rPr>
              <a:t>обмяна на опит и добри практики с норвежкия партньор</a:t>
            </a:r>
            <a:r>
              <a:rPr lang="ru-RU"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r>
            <a:br>
              <a:rPr lang="ru-RU" sz="2000" dirty="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Изготвяне</a:t>
            </a:r>
            <a:r>
              <a:rPr lang="ru-RU" sz="2000" dirty="0" smtClean="0">
                <a:latin typeface="Arial" panose="020B0604020202020204" pitchFamily="34" charset="0"/>
                <a:cs typeface="Arial" panose="020B0604020202020204" pitchFamily="34" charset="0"/>
              </a:rPr>
              <a:t> на </a:t>
            </a:r>
            <a:r>
              <a:rPr lang="ru-RU" sz="2000" dirty="0">
                <a:latin typeface="Arial" panose="020B0604020202020204" pitchFamily="34" charset="0"/>
                <a:cs typeface="Arial" panose="020B0604020202020204" pitchFamily="34" charset="0"/>
              </a:rPr>
              <a:t>доклад за оценка на </a:t>
            </a:r>
            <a:r>
              <a:rPr lang="bg-BG" sz="2000" dirty="0" err="1" smtClean="0">
                <a:latin typeface="Arial" panose="020B0604020202020204" pitchFamily="34" charset="0"/>
                <a:cs typeface="Arial" panose="020B0604020202020204" pitchFamily="34" charset="0"/>
              </a:rPr>
              <a:t>новоизградените</a:t>
            </a:r>
            <a:r>
              <a:rPr lang="ru-RU" sz="2000" dirty="0" smtClean="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инсталации</a:t>
            </a:r>
            <a:r>
              <a:rPr lang="ru-RU" sz="2000" dirty="0" smtClean="0">
                <a:latin typeface="Arial" panose="020B0604020202020204" pitchFamily="34" charset="0"/>
                <a:cs typeface="Arial" panose="020B0604020202020204" pitchFamily="34" charset="0"/>
              </a:rPr>
              <a:t> от страна на </a:t>
            </a:r>
            <a:r>
              <a:rPr lang="bg-BG" sz="2000" dirty="0" smtClean="0">
                <a:latin typeface="Arial" panose="020B0604020202020204" pitchFamily="34" charset="0"/>
                <a:cs typeface="Arial" panose="020B0604020202020204" pitchFamily="34" charset="0"/>
              </a:rPr>
              <a:t>норвежкия</a:t>
            </a:r>
            <a:r>
              <a:rPr lang="ru-RU" sz="2000" dirty="0" smtClean="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партньор</a:t>
            </a:r>
            <a:r>
              <a:rPr lang="ru-RU" sz="2000" dirty="0" smtClean="0">
                <a:latin typeface="Arial" panose="020B0604020202020204" pitchFamily="34" charset="0"/>
                <a:cs typeface="Arial" panose="020B0604020202020204" pitchFamily="34" charset="0"/>
              </a:rPr>
              <a:t>;</a:t>
            </a:r>
          </a:p>
          <a:p>
            <a:endParaRPr lang="bg-BG" sz="2000" dirty="0" smtClean="0">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 Изработена интернет страница по проекта </a:t>
            </a:r>
            <a:r>
              <a:rPr lang="en-US" sz="2000" dirty="0" smtClean="0">
                <a:latin typeface="Arial" panose="020B0604020202020204" pitchFamily="34" charset="0"/>
                <a:cs typeface="Arial" panose="020B0604020202020204" pitchFamily="34" charset="0"/>
                <a:hlinkClick r:id="rId2"/>
              </a:rPr>
              <a:t>www.geothermal-burgas.com</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bg-BG" sz="2000" dirty="0">
              <a:latin typeface="Arial" panose="020B0604020202020204" pitchFamily="34" charset="0"/>
              <a:cs typeface="Arial" panose="020B0604020202020204" pitchFamily="34" charset="0"/>
            </a:endParaRPr>
          </a:p>
        </p:txBody>
      </p:sp>
      <p:pic>
        <p:nvPicPr>
          <p:cNvPr id="2051" name="Picture 8" descr="EEA_gra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512" y="971212"/>
            <a:ext cx="3529445" cy="1411778"/>
          </a:xfrm>
          <a:prstGeom prst="rect">
            <a:avLst/>
          </a:prstGeom>
        </p:spPr>
      </p:pic>
    </p:spTree>
    <p:extLst>
      <p:ext uri="{BB962C8B-B14F-4D97-AF65-F5344CB8AC3E}">
        <p14:creationId xmlns:p14="http://schemas.microsoft.com/office/powerpoint/2010/main" val="1869715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1045" y="1172736"/>
            <a:ext cx="10063500" cy="4791336"/>
          </a:xfrm>
        </p:spPr>
        <p:txBody>
          <a:bodyPr>
            <a:normAutofit/>
          </a:bodyPr>
          <a:lstStyle/>
          <a:p>
            <a:endParaRPr lang="en-US"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bg-BG"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bg-BG" sz="2000" dirty="0">
              <a:latin typeface="Arial" panose="020B0604020202020204" pitchFamily="34" charset="0"/>
              <a:cs typeface="Arial" panose="020B0604020202020204" pitchFamily="34" charset="0"/>
            </a:endParaRP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5930" y="3680988"/>
            <a:ext cx="4823793" cy="271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4023" r="12153"/>
          <a:stretch/>
        </p:blipFill>
        <p:spPr>
          <a:xfrm>
            <a:off x="3691995" y="3680989"/>
            <a:ext cx="2590800" cy="271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428351" y="2206077"/>
            <a:ext cx="10886194" cy="1323439"/>
          </a:xfrm>
          <a:prstGeom prst="rect">
            <a:avLst/>
          </a:prstGeom>
        </p:spPr>
        <p:txBody>
          <a:bodyPr wrap="square">
            <a:spAutoFit/>
          </a:bodyPr>
          <a:lstStyle/>
          <a:p>
            <a:pPr algn="just"/>
            <a:r>
              <a:rPr lang="ru-RU" sz="1600" b="1" dirty="0" smtClean="0">
                <a:solidFill>
                  <a:srgbClr val="0F0F0F"/>
                </a:solidFill>
                <a:latin typeface="Arial" panose="020B0604020202020204" pitchFamily="34" charset="0"/>
                <a:cs typeface="Arial" panose="020B0604020202020204" pitchFamily="34" charset="0"/>
              </a:rPr>
              <a:t>Пе</a:t>
            </a:r>
            <a:r>
              <a:rPr lang="bg-BG" sz="1600" b="1" dirty="0" err="1" smtClean="0">
                <a:solidFill>
                  <a:srgbClr val="0F0F0F"/>
                </a:solidFill>
                <a:latin typeface="Arial" panose="020B0604020202020204" pitchFamily="34" charset="0"/>
                <a:cs typeface="Arial" panose="020B0604020202020204" pitchFamily="34" charset="0"/>
              </a:rPr>
              <a:t>нка</a:t>
            </a:r>
            <a:r>
              <a:rPr lang="ru-RU" sz="1600" b="1" dirty="0" smtClean="0">
                <a:solidFill>
                  <a:srgbClr val="0F0F0F"/>
                </a:solidFill>
                <a:latin typeface="Arial" panose="020B0604020202020204" pitchFamily="34" charset="0"/>
                <a:cs typeface="Arial" panose="020B0604020202020204" pitchFamily="34" charset="0"/>
              </a:rPr>
              <a:t> </a:t>
            </a:r>
            <a:r>
              <a:rPr lang="ru-RU" sz="1600" b="1" dirty="0">
                <a:solidFill>
                  <a:srgbClr val="0F0F0F"/>
                </a:solidFill>
                <a:latin typeface="Arial" panose="020B0604020202020204" pitchFamily="34" charset="0"/>
                <a:cs typeface="Arial" panose="020B0604020202020204" pitchFamily="34" charset="0"/>
              </a:rPr>
              <a:t>Николова, директор на детска ясла №</a:t>
            </a:r>
            <a:r>
              <a:rPr lang="ru-RU" sz="1600" b="1" dirty="0" smtClean="0">
                <a:solidFill>
                  <a:srgbClr val="0F0F0F"/>
                </a:solidFill>
                <a:latin typeface="Arial" panose="020B0604020202020204" pitchFamily="34" charset="0"/>
                <a:cs typeface="Arial" panose="020B0604020202020204" pitchFamily="34" charset="0"/>
              </a:rPr>
              <a:t>3:</a:t>
            </a:r>
          </a:p>
          <a:p>
            <a:pPr algn="just"/>
            <a:r>
              <a:rPr lang="bg-BG" sz="1600" b="1" i="1" dirty="0" smtClean="0">
                <a:solidFill>
                  <a:srgbClr val="0F0F0F"/>
                </a:solidFill>
                <a:latin typeface="Arial" panose="020B0604020202020204" pitchFamily="34" charset="0"/>
                <a:cs typeface="Arial" panose="020B0604020202020204" pitchFamily="34" charset="0"/>
              </a:rPr>
              <a:t>„</a:t>
            </a:r>
            <a:r>
              <a:rPr lang="ru-RU" sz="1600" b="1" i="1" dirty="0">
                <a:solidFill>
                  <a:srgbClr val="0F0F0F"/>
                </a:solidFill>
                <a:latin typeface="Arial" panose="020B0604020202020204" pitchFamily="34" charset="0"/>
                <a:cs typeface="Arial" panose="020B0604020202020204" pitchFamily="34" charset="0"/>
              </a:rPr>
              <a:t>Благодарение на </a:t>
            </a:r>
            <a:r>
              <a:rPr lang="ru-RU" sz="1600" b="1" i="1" dirty="0" smtClean="0">
                <a:solidFill>
                  <a:srgbClr val="0F0F0F"/>
                </a:solidFill>
                <a:latin typeface="Arial" panose="020B0604020202020204" pitchFamily="34" charset="0"/>
                <a:cs typeface="Arial" panose="020B0604020202020204" pitchFamily="34" charset="0"/>
              </a:rPr>
              <a:t>Министерството </a:t>
            </a:r>
            <a:r>
              <a:rPr lang="ru-RU" sz="1600" b="1" i="1" dirty="0">
                <a:solidFill>
                  <a:srgbClr val="0F0F0F"/>
                </a:solidFill>
                <a:latin typeface="Arial" panose="020B0604020202020204" pitchFamily="34" charset="0"/>
                <a:cs typeface="Arial" panose="020B0604020202020204" pitchFamily="34" charset="0"/>
              </a:rPr>
              <a:t>на енергетиката и проекта реализиран в Детска ясла 3 нашите най-малки деца имат удоволствието да се радват на топлина, като майчина прегръдка и прохлада като свеж бриз ,осигуряващи оптимално комфортна среда, за да растат те здрави, силни, знаещи и можещи. </a:t>
            </a:r>
            <a:endParaRPr lang="ru-RU" sz="1600" b="1" i="1" dirty="0">
              <a:solidFill>
                <a:srgbClr val="0F0F0F"/>
              </a:solidFill>
              <a:effectLst/>
              <a:latin typeface="Arial" panose="020B0604020202020204" pitchFamily="34" charset="0"/>
              <a:cs typeface="Arial" panose="020B0604020202020204" pitchFamily="34" charset="0"/>
            </a:endParaRPr>
          </a:p>
        </p:txBody>
      </p:sp>
      <p:sp>
        <p:nvSpPr>
          <p:cNvPr id="11" name="Rectangle 10"/>
          <p:cNvSpPr/>
          <p:nvPr/>
        </p:nvSpPr>
        <p:spPr>
          <a:xfrm>
            <a:off x="428352" y="1291633"/>
            <a:ext cx="10951372" cy="923330"/>
          </a:xfrm>
          <a:prstGeom prst="rect">
            <a:avLst/>
          </a:prstGeom>
        </p:spPr>
        <p:txBody>
          <a:bodyPr wrap="square">
            <a:spAutoFit/>
          </a:bodyPr>
          <a:lstStyle/>
          <a:p>
            <a:r>
              <a:rPr lang="ru-RU" b="1" dirty="0">
                <a:latin typeface="Arial" panose="020B0604020202020204" pitchFamily="34" charset="0"/>
                <a:cs typeface="Arial" panose="020B0604020202020204" pitchFamily="34" charset="0"/>
              </a:rPr>
              <a:t>Детска ясла № 3 </a:t>
            </a:r>
            <a:r>
              <a:rPr lang="ru-RU" b="1" dirty="0" smtClean="0">
                <a:latin typeface="Arial" panose="020B0604020202020204" pitchFamily="34" charset="0"/>
                <a:cs typeface="Arial" panose="020B0604020202020204" pitchFamily="34" charset="0"/>
              </a:rPr>
              <a:t>е </a:t>
            </a:r>
            <a:r>
              <a:rPr lang="ru-RU" b="1" dirty="0">
                <a:latin typeface="Arial" panose="020B0604020202020204" pitchFamily="34" charset="0"/>
                <a:cs typeface="Arial" panose="020B0604020202020204" pitchFamily="34" charset="0"/>
              </a:rPr>
              <a:t>първата </a:t>
            </a:r>
            <a:r>
              <a:rPr lang="ru-RU" b="1" dirty="0" smtClean="0">
                <a:latin typeface="Arial" panose="020B0604020202020204" pitchFamily="34" charset="0"/>
                <a:cs typeface="Arial" panose="020B0604020202020204" pitchFamily="34" charset="0"/>
              </a:rPr>
              <a:t>и за момента единствена административна сграда на територията на община Бургас</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която използва геотермална енергия за отопление, охлаждане и битово горещо </a:t>
            </a:r>
            <a:r>
              <a:rPr lang="ru-RU" dirty="0" smtClean="0">
                <a:latin typeface="Arial" panose="020B0604020202020204" pitchFamily="34" charset="0"/>
                <a:cs typeface="Arial" panose="020B0604020202020204" pitchFamily="34" charset="0"/>
              </a:rPr>
              <a:t>водоснабдяване.</a:t>
            </a:r>
            <a:endParaRPr lang="bg-BG" dirty="0">
              <a:latin typeface="Arial" panose="020B0604020202020204" pitchFamily="34" charset="0"/>
              <a:cs typeface="Arial" panose="020B0604020202020204" pitchFamily="34" charset="0"/>
            </a:endParaRPr>
          </a:p>
        </p:txBody>
      </p:sp>
      <p:sp>
        <p:nvSpPr>
          <p:cNvPr id="12" name="Rectangle 11"/>
          <p:cNvSpPr/>
          <p:nvPr/>
        </p:nvSpPr>
        <p:spPr>
          <a:xfrm>
            <a:off x="363172" y="3514185"/>
            <a:ext cx="3355613" cy="3046988"/>
          </a:xfrm>
          <a:prstGeom prst="rect">
            <a:avLst/>
          </a:prstGeom>
        </p:spPr>
        <p:txBody>
          <a:bodyPr wrap="square">
            <a:spAutoFit/>
          </a:bodyPr>
          <a:lstStyle/>
          <a:p>
            <a:r>
              <a:rPr lang="ru-RU" sz="1600" b="1" i="1" dirty="0">
                <a:solidFill>
                  <a:srgbClr val="0F0F0F"/>
                </a:solidFill>
                <a:latin typeface="Arial" panose="020B0604020202020204" pitchFamily="34" charset="0"/>
                <a:cs typeface="Arial" panose="020B0604020202020204" pitchFamily="34" charset="0"/>
              </a:rPr>
              <a:t>Пожелаваме на </a:t>
            </a:r>
            <a:r>
              <a:rPr lang="ru-RU" sz="1600" b="1" i="1" dirty="0" smtClean="0">
                <a:solidFill>
                  <a:srgbClr val="0F0F0F"/>
                </a:solidFill>
                <a:latin typeface="Arial" panose="020B0604020202020204" pitchFamily="34" charset="0"/>
                <a:cs typeface="Arial" panose="020B0604020202020204" pitchFamily="34" charset="0"/>
              </a:rPr>
              <a:t>Министерството </a:t>
            </a:r>
            <a:r>
              <a:rPr lang="ru-RU" sz="1600" b="1" i="1" dirty="0">
                <a:solidFill>
                  <a:srgbClr val="0F0F0F"/>
                </a:solidFill>
                <a:latin typeface="Arial" panose="020B0604020202020204" pitchFamily="34" charset="0"/>
                <a:cs typeface="Arial" panose="020B0604020202020204" pitchFamily="34" charset="0"/>
              </a:rPr>
              <a:t>да реализира още много бъдещи подобни проекти, защото така ще даде възможността, използвайки естествените енергийни източници да осигури така необходимият комфорт за всички. Попътен вятър, подпочвени води и нови инсталации, </a:t>
            </a:r>
            <a:r>
              <a:rPr lang="ru-RU" sz="1600" b="1" i="1" smtClean="0">
                <a:solidFill>
                  <a:srgbClr val="0F0F0F"/>
                </a:solidFill>
                <a:latin typeface="Arial" panose="020B0604020202020204" pitchFamily="34" charset="0"/>
                <a:cs typeface="Arial" panose="020B0604020202020204" pitchFamily="34" charset="0"/>
              </a:rPr>
              <a:t>Уважаемо Министерство</a:t>
            </a:r>
            <a:r>
              <a:rPr lang="ru-RU" sz="1600" b="1" i="1" dirty="0">
                <a:solidFill>
                  <a:srgbClr val="0F0F0F"/>
                </a:solidFill>
                <a:latin typeface="Arial" panose="020B0604020202020204" pitchFamily="34" charset="0"/>
                <a:cs typeface="Arial" panose="020B0604020202020204" pitchFamily="34" charset="0"/>
              </a:rPr>
              <a:t>! </a:t>
            </a:r>
            <a:r>
              <a:rPr lang="bg-BG" sz="1600" b="1" i="1" dirty="0">
                <a:solidFill>
                  <a:srgbClr val="0F0F0F"/>
                </a:solidFill>
                <a:latin typeface="Arial" panose="020B0604020202020204" pitchFamily="34" charset="0"/>
                <a:cs typeface="Arial" panose="020B0604020202020204" pitchFamily="34" charset="0"/>
              </a:rPr>
              <a:t>“</a:t>
            </a:r>
            <a:endParaRPr lang="ru-RU" sz="1600" b="1" i="1" dirty="0">
              <a:solidFill>
                <a:srgbClr val="0F0F0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538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6348" y="5116801"/>
            <a:ext cx="9144000" cy="1655762"/>
          </a:xfrm>
        </p:spPr>
        <p:txBody>
          <a:bodyPr>
            <a:normAutofit/>
          </a:bodyPr>
          <a:lstStyle/>
          <a:p>
            <a:r>
              <a:rPr lang="ru-RU" sz="1600" dirty="0" smtClean="0">
                <a:latin typeface="Arial" panose="020B0604020202020204" pitchFamily="34" charset="0"/>
                <a:cs typeface="Arial" panose="020B0604020202020204" pitchFamily="34" charset="0"/>
              </a:rPr>
              <a:t>Този документ е създаден с финансовата подкрепа на Програма „Възобновяема енергия, енергийна ефективност, енергийна сигурност” по Финансовия механизъм на Европейското икономическо пространство (ФМ на ЕИП). Цялата отговорност за съдържанието на документа се носи от Община Бургас и при никакви обстоятелства не може да се приема, че този документ отразява официалното становище на ФМ на ЕИП, страните–донори и Програмния оператор на Програма „Възобновяема енергия, енергийна ефективност, енергийна сигурност</a:t>
            </a:r>
            <a:endParaRPr lang="bg-BG" sz="1600" dirty="0">
              <a:latin typeface="Arial" panose="020B0604020202020204" pitchFamily="34" charset="0"/>
              <a:cs typeface="Arial" panose="020B0604020202020204" pitchFamily="34" charset="0"/>
            </a:endParaRP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524000" y="233135"/>
            <a:ext cx="9388697" cy="307777"/>
          </a:xfrm>
          <a:prstGeom prst="rect">
            <a:avLst/>
          </a:prstGeom>
        </p:spPr>
        <p:txBody>
          <a:bodyPr wrap="square">
            <a:spAutoFit/>
          </a:bodyPr>
          <a:lstStyle/>
          <a:p>
            <a:pPr algn="ctr"/>
            <a:r>
              <a:rPr lang="cs-CZ" sz="1400" b="1" dirty="0">
                <a:latin typeface="Arial" panose="020B0604020202020204" pitchFamily="34" charset="0"/>
                <a:ea typeface="Calibri" panose="020F0502020204030204" pitchFamily="34" charset="0"/>
                <a:cs typeface="Arial" panose="020B0604020202020204" pitchFamily="34" charset="0"/>
              </a:rPr>
              <a:t>Програма „Възобновяема енергия, енергийна ефективност, енергийна сигурност</a:t>
            </a:r>
            <a:r>
              <a:rPr lang="bg-BG" sz="1400" b="1" dirty="0">
                <a:latin typeface="Arial" panose="020B0604020202020204" pitchFamily="34" charset="0"/>
                <a:ea typeface="Calibri" panose="020F0502020204030204" pitchFamily="34" charset="0"/>
                <a:cs typeface="Arial" panose="020B0604020202020204" pitchFamily="34" charset="0"/>
              </a:rPr>
              <a:t>“</a:t>
            </a:r>
            <a:endParaRPr lang="bg-BG" sz="1400" dirty="0">
              <a:latin typeface="Arial" panose="020B0604020202020204" pitchFamily="34" charset="0"/>
              <a:cs typeface="Arial" panose="020B0604020202020204" pitchFamily="34" charset="0"/>
            </a:endParaRPr>
          </a:p>
        </p:txBody>
      </p:sp>
      <p:sp>
        <p:nvSpPr>
          <p:cNvPr id="7" name="Title 6"/>
          <p:cNvSpPr>
            <a:spLocks noGrp="1"/>
          </p:cNvSpPr>
          <p:nvPr>
            <p:ph type="ctrTitle"/>
          </p:nvPr>
        </p:nvSpPr>
        <p:spPr>
          <a:xfrm>
            <a:off x="1524000" y="1081420"/>
            <a:ext cx="9144000" cy="2387600"/>
          </a:xfrm>
        </p:spPr>
        <p:txBody>
          <a:bodyPr>
            <a:normAutofit fontScale="90000"/>
          </a:bodyPr>
          <a:lstStyle/>
          <a:p>
            <a:r>
              <a:rPr lang="bg-BG" dirty="0">
                <a:latin typeface="Arial" panose="020B0604020202020204" pitchFamily="34" charset="0"/>
                <a:cs typeface="Arial" panose="020B0604020202020204" pitchFamily="34" charset="0"/>
              </a:rPr>
              <a:t/>
            </a:r>
            <a:br>
              <a:rPr lang="bg-BG" dirty="0">
                <a:latin typeface="Arial" panose="020B0604020202020204" pitchFamily="34" charset="0"/>
                <a:cs typeface="Arial" panose="020B0604020202020204" pitchFamily="34" charset="0"/>
              </a:rPr>
            </a:br>
            <a:r>
              <a:rPr lang="bg-BG" i="1" dirty="0">
                <a:latin typeface="Arial" panose="020B0604020202020204" pitchFamily="34" charset="0"/>
                <a:cs typeface="Arial" panose="020B0604020202020204" pitchFamily="34" charset="0"/>
              </a:rPr>
              <a:t>Благодаря за вниманието! </a:t>
            </a:r>
            <a:endParaRPr lang="bg-B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095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491" y="1172736"/>
            <a:ext cx="10909597" cy="1655762"/>
          </a:xfrm>
        </p:spPr>
        <p:txBody>
          <a:bodyPr>
            <a:normAutofit/>
          </a:bodyPr>
          <a:lstStyle/>
          <a:p>
            <a:pPr algn="just"/>
            <a:r>
              <a:rPr lang="ru-RU"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Основната </a:t>
            </a:r>
            <a:r>
              <a:rPr lang="ru-RU"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цел </a:t>
            </a:r>
            <a:r>
              <a:rPr lang="ru-RU" sz="2000" dirty="0">
                <a:latin typeface="Arial" panose="020B0604020202020204" pitchFamily="34" charset="0"/>
                <a:cs typeface="Arial" panose="020B0604020202020204" pitchFamily="34" charset="0"/>
              </a:rPr>
              <a:t>на проекта е да се увеличи дела на използването на енергия от възобновяем източник-геотермална енергия в </a:t>
            </a:r>
            <a:r>
              <a:rPr lang="bg-BG" sz="2000" dirty="0" smtClean="0">
                <a:latin typeface="Arial" panose="020B0604020202020204" pitchFamily="34" charset="0"/>
                <a:cs typeface="Arial" panose="020B0604020202020204" pitchFamily="34" charset="0"/>
              </a:rPr>
              <a:t>брутното</a:t>
            </a:r>
            <a:r>
              <a:rPr lang="ru-RU" sz="2000" dirty="0" smtClean="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крайно</a:t>
            </a:r>
            <a:r>
              <a:rPr lang="ru-RU" sz="2000" dirty="0" smtClean="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енергийно</a:t>
            </a:r>
            <a:r>
              <a:rPr lang="ru-RU" sz="2000" dirty="0" smtClean="0">
                <a:latin typeface="Arial" panose="020B0604020202020204" pitchFamily="34" charset="0"/>
                <a:cs typeface="Arial" panose="020B0604020202020204" pitchFamily="34" charset="0"/>
              </a:rPr>
              <a:t> потребление </a:t>
            </a:r>
            <a:r>
              <a:rPr lang="ru-RU" sz="2000" dirty="0">
                <a:latin typeface="Arial" panose="020B0604020202020204" pitchFamily="34" charset="0"/>
                <a:cs typeface="Arial" panose="020B0604020202020204" pitchFamily="34" charset="0"/>
              </a:rPr>
              <a:t>и постигане на декарбонизация на сградата на детска ясла № 3 в гр. Бургас.</a:t>
            </a:r>
            <a:endParaRPr lang="bg-BG" sz="2000" dirty="0">
              <a:latin typeface="Arial" panose="020B0604020202020204" pitchFamily="34" charset="0"/>
              <a:cs typeface="Arial" panose="020B0604020202020204" pitchFamily="34" charset="0"/>
            </a:endParaRP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dirty="0"/>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dirty="0"/>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725" y="2433259"/>
            <a:ext cx="6571184" cy="3696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567459" y="2432310"/>
            <a:ext cx="4230416" cy="3170099"/>
          </a:xfrm>
          <a:prstGeom prst="rect">
            <a:avLst/>
          </a:prstGeom>
        </p:spPr>
        <p:txBody>
          <a:bodyPr wrap="square">
            <a:spAutoFit/>
          </a:bodyPr>
          <a:lstStyle/>
          <a:p>
            <a:r>
              <a:rPr lang="ru-RU"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Бюджет на проекта: </a:t>
            </a:r>
            <a:r>
              <a:rPr lang="ru-RU" sz="2000" dirty="0">
                <a:latin typeface="Arial" panose="020B0604020202020204" pitchFamily="34" charset="0"/>
                <a:cs typeface="Arial" panose="020B0604020202020204" pitchFamily="34" charset="0"/>
              </a:rPr>
              <a:t> </a:t>
            </a:r>
            <a:endParaRPr lang="ru-RU" sz="2000" dirty="0" smtClean="0">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656 191,80лв</a:t>
            </a:r>
            <a:r>
              <a:rPr lang="ru-RU" sz="2000" dirty="0">
                <a:latin typeface="Arial" panose="020B0604020202020204" pitchFamily="34" charset="0"/>
                <a:cs typeface="Arial" panose="020B0604020202020204" pitchFamily="34" charset="0"/>
              </a:rPr>
              <a:t>. с ДДС</a:t>
            </a:r>
            <a:br>
              <a:rPr lang="ru-RU" sz="2000" dirty="0">
                <a:latin typeface="Arial" panose="020B0604020202020204" pitchFamily="34" charset="0"/>
                <a:cs typeface="Arial" panose="020B0604020202020204" pitchFamily="34" charset="0"/>
              </a:rPr>
            </a:br>
            <a:endParaRPr lang="ru-RU" sz="2000" dirty="0" smtClean="0">
              <a:latin typeface="Arial" panose="020B0604020202020204" pitchFamily="34" charset="0"/>
              <a:cs typeface="Arial" panose="020B0604020202020204" pitchFamily="34" charset="0"/>
            </a:endParaRPr>
          </a:p>
          <a:p>
            <a:r>
              <a:rPr lang="bg-BG" sz="2000" b="1" dirty="0" smtClean="0">
                <a:latin typeface="Arial" panose="020B0604020202020204" pitchFamily="34" charset="0"/>
                <a:cs typeface="Arial" panose="020B0604020202020204" pitchFamily="34" charset="0"/>
              </a:rPr>
              <a:t>Бенефициент: Община Бургас</a:t>
            </a:r>
            <a:r>
              <a:rPr lang="bg-BG" sz="2000" dirty="0" smtClean="0">
                <a:latin typeface="Arial" panose="020B0604020202020204" pitchFamily="34" charset="0"/>
                <a:cs typeface="Arial" panose="020B0604020202020204" pitchFamily="34" charset="0"/>
              </a:rPr>
              <a:t/>
            </a:r>
            <a:br>
              <a:rPr lang="bg-BG" sz="2000" dirty="0" smtClean="0">
                <a:latin typeface="Arial" panose="020B0604020202020204" pitchFamily="34" charset="0"/>
                <a:cs typeface="Arial" panose="020B0604020202020204" pitchFamily="34" charset="0"/>
              </a:rPr>
            </a:br>
            <a:endParaRPr lang="bg-BG" sz="2000" dirty="0" smtClean="0">
              <a:latin typeface="Arial" panose="020B0604020202020204" pitchFamily="34" charset="0"/>
              <a:cs typeface="Arial" panose="020B0604020202020204" pitchFamily="34" charset="0"/>
            </a:endParaRPr>
          </a:p>
          <a:p>
            <a:r>
              <a:rPr lang="bg-BG" sz="2000" b="1" dirty="0" smtClean="0">
                <a:latin typeface="Arial" panose="020B0604020202020204" pitchFamily="34" charset="0"/>
                <a:cs typeface="Arial" panose="020B0604020202020204" pitchFamily="34" charset="0"/>
              </a:rPr>
              <a:t>Партньор</a:t>
            </a:r>
            <a:r>
              <a:rPr lang="ru-RU" sz="2000" b="1" dirty="0" smtClean="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Норск </a:t>
            </a:r>
            <a:r>
              <a:rPr lang="ru-RU" sz="2000" b="1" dirty="0" err="1" smtClean="0">
                <a:latin typeface="Arial" panose="020B0604020202020204" pitchFamily="34" charset="0"/>
                <a:cs typeface="Arial" panose="020B0604020202020204" pitchFamily="34" charset="0"/>
              </a:rPr>
              <a:t>Енерджи</a:t>
            </a:r>
            <a:endParaRPr lang="ru-RU" sz="2000" dirty="0">
              <a:latin typeface="Arial" panose="020B0604020202020204" pitchFamily="34" charset="0"/>
              <a:cs typeface="Arial" panose="020B0604020202020204" pitchFamily="34" charset="0"/>
            </a:endParaRPr>
          </a:p>
          <a:p>
            <a:endParaRPr lang="bg-BG" sz="2000" dirty="0">
              <a:latin typeface="Arial" panose="020B0604020202020204" pitchFamily="34" charset="0"/>
              <a:cs typeface="Arial" panose="020B0604020202020204" pitchFamily="34" charset="0"/>
            </a:endParaRPr>
          </a:p>
          <a:p>
            <a:r>
              <a:rPr lang="bg-BG"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Продължителност</a:t>
            </a:r>
            <a:r>
              <a:rPr lang="en-U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bg-BG" sz="2000" dirty="0">
                <a:latin typeface="Arial" panose="020B0604020202020204" pitchFamily="34" charset="0"/>
                <a:cs typeface="Arial" panose="020B0604020202020204" pitchFamily="34" charset="0"/>
              </a:rPr>
              <a:t> </a:t>
            </a:r>
            <a:endParaRPr lang="bg-BG" sz="2000" dirty="0" smtClean="0">
              <a:latin typeface="Arial" panose="020B0604020202020204" pitchFamily="34" charset="0"/>
              <a:cs typeface="Arial" panose="020B0604020202020204" pitchFamily="34" charset="0"/>
            </a:endParaRPr>
          </a:p>
          <a:p>
            <a:r>
              <a:rPr lang="bg-BG" sz="2000" dirty="0" smtClean="0">
                <a:latin typeface="Arial" panose="020B0604020202020204" pitchFamily="34" charset="0"/>
                <a:cs typeface="Arial" panose="020B0604020202020204" pitchFamily="34" charset="0"/>
              </a:rPr>
              <a:t>18 </a:t>
            </a:r>
            <a:r>
              <a:rPr lang="bg-BG" sz="2000" dirty="0">
                <a:latin typeface="Arial" panose="020B0604020202020204" pitchFamily="34" charset="0"/>
                <a:cs typeface="Arial" panose="020B0604020202020204" pitchFamily="34" charset="0"/>
              </a:rPr>
              <a:t>месеца </a:t>
            </a:r>
            <a:endParaRPr lang="bg-BG" sz="2000" dirty="0" smtClean="0">
              <a:latin typeface="Arial" panose="020B0604020202020204" pitchFamily="34" charset="0"/>
              <a:cs typeface="Arial" panose="020B0604020202020204" pitchFamily="34" charset="0"/>
            </a:endParaRPr>
          </a:p>
          <a:p>
            <a:r>
              <a:rPr lang="bg-BG" sz="2000" dirty="0" smtClean="0">
                <a:latin typeface="Arial" panose="020B0604020202020204" pitchFamily="34" charset="0"/>
                <a:cs typeface="Arial" panose="020B0604020202020204" pitchFamily="34" charset="0"/>
              </a:rPr>
              <a:t>16.03.2022 г</a:t>
            </a:r>
            <a:r>
              <a:rPr lang="bg-BG" sz="2000" dirty="0">
                <a:latin typeface="Arial" panose="020B0604020202020204" pitchFamily="34" charset="0"/>
                <a:cs typeface="Arial" panose="020B0604020202020204" pitchFamily="34" charset="0"/>
              </a:rPr>
              <a:t>.-</a:t>
            </a:r>
            <a:r>
              <a:rPr lang="bg-BG" sz="2000" dirty="0" smtClean="0">
                <a:latin typeface="Arial" panose="020B0604020202020204" pitchFamily="34" charset="0"/>
                <a:cs typeface="Arial" panose="020B0604020202020204" pitchFamily="34" charset="0"/>
              </a:rPr>
              <a:t>16.09.2023 г.</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489" y="5576324"/>
            <a:ext cx="3288685" cy="996002"/>
          </a:xfrm>
          <a:prstGeom prst="rect">
            <a:avLst/>
          </a:prstGeom>
        </p:spPr>
      </p:pic>
    </p:spTree>
    <p:extLst>
      <p:ext uri="{BB962C8B-B14F-4D97-AF65-F5344CB8AC3E}">
        <p14:creationId xmlns:p14="http://schemas.microsoft.com/office/powerpoint/2010/main" val="1259878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8909" y="1200445"/>
            <a:ext cx="10580821" cy="2339500"/>
          </a:xfrm>
        </p:spPr>
        <p:txBody>
          <a:bodyPr>
            <a:normAutofit/>
          </a:bodyPr>
          <a:lstStyle/>
          <a:p>
            <a:pPr algn="just"/>
            <a:r>
              <a:rPr lang="ru-RU"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Специфични цели:</a:t>
            </a:r>
          </a:p>
          <a:p>
            <a:pPr algn="just">
              <a:lnSpc>
                <a:spcPct val="100000"/>
              </a:lnSpc>
            </a:pPr>
            <a:r>
              <a:rPr lang="ru-RU" sz="2000" dirty="0">
                <a:latin typeface="Arial" panose="020B0604020202020204" pitchFamily="34" charset="0"/>
                <a:cs typeface="Arial" panose="020B0604020202020204" pitchFamily="34" charset="0"/>
              </a:rPr>
              <a:t>► Да се намали потреблението на конвенционална енергия чрез изграждане на съоръжение за отопление и охлаждане, ползващо геотермална енергия</a:t>
            </a:r>
            <a:r>
              <a:rPr lang="ru-RU" sz="2000" dirty="0" smtClean="0">
                <a:latin typeface="Arial" panose="020B0604020202020204" pitchFamily="34" charset="0"/>
                <a:cs typeface="Arial" panose="020B0604020202020204" pitchFamily="34" charset="0"/>
              </a:rPr>
              <a:t>;</a:t>
            </a:r>
          </a:p>
          <a:p>
            <a:pPr algn="just">
              <a:lnSpc>
                <a:spcPct val="100000"/>
              </a:lnSpc>
            </a:pP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Да се намалят въглеродните емисии чрез увеличаване на производството на енергия от </a:t>
            </a:r>
            <a:r>
              <a:rPr lang="bg-BG" sz="2000" dirty="0" smtClean="0">
                <a:latin typeface="Arial" panose="020B0604020202020204" pitchFamily="34" charset="0"/>
                <a:cs typeface="Arial" panose="020B0604020202020204" pitchFamily="34" charset="0"/>
              </a:rPr>
              <a:t>Възобновяеми източници</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която да се използва за отопление и охлаждане</a:t>
            </a:r>
            <a:r>
              <a:rPr lang="ru-RU" sz="2000" dirty="0" smtClean="0">
                <a:latin typeface="Arial" panose="020B0604020202020204" pitchFamily="34" charset="0"/>
                <a:cs typeface="Arial" panose="020B0604020202020204" pitchFamily="34" charset="0"/>
              </a:rPr>
              <a:t>;</a:t>
            </a:r>
          </a:p>
          <a:p>
            <a:pPr algn="just">
              <a:lnSpc>
                <a:spcPct val="100000"/>
              </a:lnSpc>
            </a:pPr>
            <a:r>
              <a:rPr lang="ru-RU" sz="2000" dirty="0" smtClean="0">
                <a:solidFill>
                  <a:srgbClr val="FF0000"/>
                </a:solidFill>
                <a:latin typeface="Arial" panose="020B0604020202020204" pitchFamily="34" charset="0"/>
                <a:cs typeface="Arial" panose="020B0604020202020204" pitchFamily="34" charset="0"/>
              </a:rPr>
              <a:t>► </a:t>
            </a:r>
            <a:r>
              <a:rPr lang="ru-RU" sz="2000" dirty="0">
                <a:solidFill>
                  <a:srgbClr val="FF0000"/>
                </a:solidFill>
                <a:latin typeface="Arial" panose="020B0604020202020204" pitchFamily="34" charset="0"/>
                <a:cs typeface="Arial" panose="020B0604020202020204" pitchFamily="34" charset="0"/>
              </a:rPr>
              <a:t>Да се </a:t>
            </a:r>
            <a:r>
              <a:rPr lang="bg-BG" sz="2000" dirty="0" smtClean="0">
                <a:solidFill>
                  <a:srgbClr val="FF0000"/>
                </a:solidFill>
                <a:latin typeface="Arial" panose="020B0604020202020204" pitchFamily="34" charset="0"/>
                <a:cs typeface="Arial" panose="020B0604020202020204" pitchFamily="34" charset="0"/>
              </a:rPr>
              <a:t>повиши административният</a:t>
            </a: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sp>
        <p:nvSpPr>
          <p:cNvPr id="11" name="ZoneTexte 8"/>
          <p:cNvSpPr txBox="1">
            <a:spLocks noChangeArrowheads="1"/>
          </p:cNvSpPr>
          <p:nvPr/>
        </p:nvSpPr>
        <p:spPr bwMode="auto">
          <a:xfrm>
            <a:off x="738909" y="3442888"/>
            <a:ext cx="4767697" cy="3170099"/>
          </a:xfrm>
          <a:prstGeom prst="rect">
            <a:avLst/>
          </a:prstGeom>
          <a:noFill/>
          <a:ln w="9525">
            <a:noFill/>
            <a:miter lim="800000"/>
            <a:headEnd/>
            <a:tailEnd/>
          </a:ln>
        </p:spPr>
        <p:txBody>
          <a:bodyPr wrap="square">
            <a:spAutoFit/>
          </a:bodyPr>
          <a:lstStyle/>
          <a:p>
            <a:pPr algn="just"/>
            <a:r>
              <a:rPr lang="bg-BG" sz="2000" dirty="0" smtClean="0">
                <a:solidFill>
                  <a:srgbClr val="FF0000"/>
                </a:solidFill>
                <a:latin typeface="Arial" panose="020B0604020202020204" pitchFamily="34" charset="0"/>
                <a:cs typeface="Arial" panose="020B0604020202020204" pitchFamily="34" charset="0"/>
              </a:rPr>
              <a:t>капацитет</a:t>
            </a:r>
            <a:r>
              <a:rPr lang="ru-RU" sz="2000" dirty="0" smtClean="0">
                <a:solidFill>
                  <a:srgbClr val="FF0000"/>
                </a:solidFill>
                <a:latin typeface="Arial" panose="020B0604020202020204" pitchFamily="34" charset="0"/>
                <a:cs typeface="Arial" panose="020B0604020202020204" pitchFamily="34" charset="0"/>
              </a:rPr>
              <a:t> </a:t>
            </a:r>
            <a:r>
              <a:rPr lang="ru-RU" sz="2000" dirty="0">
                <a:solidFill>
                  <a:srgbClr val="FF0000"/>
                </a:solidFill>
                <a:latin typeface="Arial" panose="020B0604020202020204" pitchFamily="34" charset="0"/>
                <a:cs typeface="Arial" panose="020B0604020202020204" pitchFamily="34" charset="0"/>
              </a:rPr>
              <a:t>на </a:t>
            </a:r>
            <a:r>
              <a:rPr lang="bg-BG" sz="2000" dirty="0" smtClean="0">
                <a:solidFill>
                  <a:srgbClr val="FF0000"/>
                </a:solidFill>
                <a:latin typeface="Arial" panose="020B0604020202020204" pitchFamily="34" charset="0"/>
                <a:cs typeface="Arial" panose="020B0604020202020204" pitchFamily="34" charset="0"/>
              </a:rPr>
              <a:t>експертно</a:t>
            </a:r>
            <a:r>
              <a:rPr lang="ru-RU" sz="2000" dirty="0" smtClean="0">
                <a:solidFill>
                  <a:srgbClr val="FF0000"/>
                </a:solidFill>
                <a:latin typeface="Arial" panose="020B0604020202020204" pitchFamily="34" charset="0"/>
                <a:cs typeface="Arial" panose="020B0604020202020204" pitchFamily="34" charset="0"/>
              </a:rPr>
              <a:t> </a:t>
            </a:r>
            <a:r>
              <a:rPr lang="ru-RU" sz="2000" dirty="0">
                <a:solidFill>
                  <a:srgbClr val="FF0000"/>
                </a:solidFill>
                <a:latin typeface="Arial" panose="020B0604020202020204" pitchFamily="34" charset="0"/>
                <a:cs typeface="Arial" panose="020B0604020202020204" pitchFamily="34" charset="0"/>
              </a:rPr>
              <a:t>и </a:t>
            </a:r>
            <a:r>
              <a:rPr lang="bg-BG" sz="2000" dirty="0">
                <a:solidFill>
                  <a:srgbClr val="FF0000"/>
                </a:solidFill>
                <a:latin typeface="Arial" panose="020B0604020202020204" pitchFamily="34" charset="0"/>
                <a:cs typeface="Arial" panose="020B0604020202020204" pitchFamily="34" charset="0"/>
              </a:rPr>
              <a:t>управленско </a:t>
            </a:r>
            <a:r>
              <a:rPr lang="bg-BG" sz="2000" dirty="0" smtClean="0">
                <a:solidFill>
                  <a:srgbClr val="FF0000"/>
                </a:solidFill>
                <a:latin typeface="Arial" panose="020B0604020202020204" pitchFamily="34" charset="0"/>
                <a:cs typeface="Arial" panose="020B0604020202020204" pitchFamily="34" charset="0"/>
              </a:rPr>
              <a:t>ниво </a:t>
            </a:r>
            <a:r>
              <a:rPr lang="ru-RU" sz="2000" dirty="0" smtClean="0">
                <a:solidFill>
                  <a:srgbClr val="FF0000"/>
                </a:solidFill>
                <a:latin typeface="Arial" panose="020B0604020202020204" pitchFamily="34" charset="0"/>
                <a:cs typeface="Arial" panose="020B0604020202020204" pitchFamily="34" charset="0"/>
              </a:rPr>
              <a:t>чрез </a:t>
            </a:r>
            <a:r>
              <a:rPr lang="ru-RU" sz="2000" dirty="0">
                <a:solidFill>
                  <a:srgbClr val="FF0000"/>
                </a:solidFill>
                <a:latin typeface="Arial" panose="020B0604020202020204" pitchFamily="34" charset="0"/>
                <a:cs typeface="Arial" panose="020B0604020202020204" pitchFamily="34" charset="0"/>
              </a:rPr>
              <a:t>обмен на знания и добри практики </a:t>
            </a:r>
            <a:r>
              <a:rPr lang="ru-RU" sz="2000" dirty="0" smtClean="0">
                <a:solidFill>
                  <a:srgbClr val="FF0000"/>
                </a:solidFill>
                <a:latin typeface="Arial" panose="020B0604020202020204" pitchFamily="34" charset="0"/>
                <a:cs typeface="Arial" panose="020B0604020202020204" pitchFamily="34" charset="0"/>
              </a:rPr>
              <a:t>между </a:t>
            </a:r>
            <a:r>
              <a:rPr lang="ru-RU" sz="2000" dirty="0">
                <a:solidFill>
                  <a:srgbClr val="FF0000"/>
                </a:solidFill>
                <a:latin typeface="Arial" panose="020B0604020202020204" pitchFamily="34" charset="0"/>
                <a:cs typeface="Arial" panose="020B0604020202020204" pitchFamily="34" charset="0"/>
              </a:rPr>
              <a:t>норвежкия партньор и Община Бургас;</a:t>
            </a:r>
            <a:endParaRPr lang="en-US" sz="2000" dirty="0">
              <a:solidFill>
                <a:srgbClr val="FF0000"/>
              </a:solidFill>
              <a:latin typeface="Arial" panose="020B0604020202020204" pitchFamily="34" charset="0"/>
              <a:cs typeface="Arial" panose="020B0604020202020204" pitchFamily="34" charset="0"/>
            </a:endParaRPr>
          </a:p>
          <a:p>
            <a:pPr algn="just"/>
            <a:endParaRPr lang="ru-RU" sz="2000" dirty="0" smtClean="0">
              <a:latin typeface="Arial" panose="020B0604020202020204" pitchFamily="34" charset="0"/>
              <a:cs typeface="Arial" panose="020B0604020202020204" pitchFamily="34" charset="0"/>
            </a:endParaRPr>
          </a:p>
          <a:p>
            <a:pPr algn="just"/>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Да се повиши обществената информираност относно приноса на </a:t>
            </a:r>
            <a:r>
              <a:rPr lang="bg-BG" sz="2000" dirty="0" smtClean="0">
                <a:latin typeface="Arial" panose="020B0604020202020204" pitchFamily="34" charset="0"/>
                <a:cs typeface="Arial" panose="020B0604020202020204" pitchFamily="34" charset="0"/>
              </a:rPr>
              <a:t>Финансовия</a:t>
            </a:r>
            <a:r>
              <a:rPr lang="ru-RU" sz="2000" dirty="0" smtClean="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механизъм на Европейското икономическо </a:t>
            </a:r>
            <a:r>
              <a:rPr lang="ru-RU" sz="2000" dirty="0" smtClean="0">
                <a:latin typeface="Arial" panose="020B0604020202020204" pitchFamily="34" charset="0"/>
                <a:cs typeface="Arial" panose="020B0604020202020204" pitchFamily="34" charset="0"/>
              </a:rPr>
              <a:t>пространство </a:t>
            </a:r>
            <a:r>
              <a:rPr lang="ru-RU" sz="2000" dirty="0">
                <a:latin typeface="Arial" panose="020B0604020202020204" pitchFamily="34" charset="0"/>
                <a:cs typeface="Arial" panose="020B0604020202020204" pitchFamily="34" charset="0"/>
              </a:rPr>
              <a:t>и страните-донори</a:t>
            </a:r>
            <a:r>
              <a:rPr lang="ru-RU" sz="2000" dirty="0" smtClean="0">
                <a:latin typeface="Arial" panose="020B0604020202020204" pitchFamily="34" charset="0"/>
                <a:cs typeface="Arial" panose="020B0604020202020204" pitchFamily="34" charset="0"/>
              </a:rPr>
              <a:t>.</a:t>
            </a:r>
            <a:endParaRPr lang="bg-BG"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6687" y="3032449"/>
            <a:ext cx="6008073" cy="3379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022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7762" y="1320948"/>
            <a:ext cx="10601438" cy="2038617"/>
          </a:xfrm>
        </p:spPr>
        <p:txBody>
          <a:bodyPr>
            <a:noAutofit/>
          </a:bodyPr>
          <a:lstStyle/>
          <a:p>
            <a:pPr algn="l"/>
            <a:r>
              <a:rPr lang="bg-BG"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Партньор </a:t>
            </a:r>
            <a:r>
              <a:rPr lang="bg-BG"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 проекта</a:t>
            </a:r>
            <a:r>
              <a:rPr lang="bg-BG"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l"/>
            <a:r>
              <a:rPr lang="bg-BG" sz="2000" dirty="0" err="1">
                <a:latin typeface="Arial" panose="020B0604020202020204" pitchFamily="34" charset="0"/>
                <a:cs typeface="Arial" panose="020B0604020202020204" pitchFamily="34" charset="0"/>
              </a:rPr>
              <a:t>Норск</a:t>
            </a:r>
            <a:r>
              <a:rPr lang="bg-BG"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Енерджи-Норвегия</a:t>
            </a:r>
            <a:endParaRPr lang="bg-BG" sz="2000" dirty="0">
              <a:latin typeface="Arial" panose="020B0604020202020204" pitchFamily="34" charset="0"/>
              <a:cs typeface="Arial" panose="020B0604020202020204" pitchFamily="34" charset="0"/>
            </a:endParaRPr>
          </a:p>
          <a:p>
            <a:pPr algn="l" fontAlgn="base"/>
            <a:endParaRPr lang="ru-RU" sz="2000" dirty="0" smtClean="0">
              <a:latin typeface="Arial" panose="020B0604020202020204" pitchFamily="34" charset="0"/>
              <a:cs typeface="Arial" panose="020B0604020202020204" pitchFamily="34" charset="0"/>
            </a:endParaRPr>
          </a:p>
          <a:p>
            <a:pPr algn="just" fontAlgn="base"/>
            <a:r>
              <a:rPr lang="ru-RU" sz="2000" dirty="0" smtClean="0">
                <a:latin typeface="Arial" panose="020B0604020202020204" pitchFamily="34" charset="0"/>
                <a:cs typeface="Arial" panose="020B0604020202020204" pitchFamily="34" charset="0"/>
              </a:rPr>
              <a:t>Един </a:t>
            </a:r>
            <a:r>
              <a:rPr lang="ru-RU" sz="2000" dirty="0">
                <a:latin typeface="Arial" panose="020B0604020202020204" pitchFamily="34" charset="0"/>
                <a:cs typeface="Arial" panose="020B0604020202020204" pitchFamily="34" charset="0"/>
              </a:rPr>
              <a:t>от водещите норвежки експертни центрове за геотермални енергийни системи. </a:t>
            </a:r>
            <a:r>
              <a:rPr lang="ru-RU" sz="2000" dirty="0" smtClean="0">
                <a:latin typeface="Arial" panose="020B0604020202020204" pitchFamily="34" charset="0"/>
                <a:cs typeface="Arial" panose="020B0604020202020204" pitchFamily="34" charset="0"/>
              </a:rPr>
              <a:t>Имат опит и експертиза в </a:t>
            </a:r>
            <a:r>
              <a:rPr lang="ru-RU" sz="2000" dirty="0">
                <a:latin typeface="Arial" panose="020B0604020202020204" pitchFamily="34" charset="0"/>
                <a:cs typeface="Arial" panose="020B0604020202020204" pitchFamily="34" charset="0"/>
              </a:rPr>
              <a:t>ефективното, екологично и безопасно използване на енергията</a:t>
            </a:r>
            <a:r>
              <a:rPr lang="ru-RU"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Създадена </a:t>
            </a:r>
            <a:r>
              <a:rPr lang="ru-RU" sz="2000" dirty="0">
                <a:latin typeface="Arial" panose="020B0604020202020204" pitchFamily="34" charset="0"/>
                <a:cs typeface="Arial" panose="020B0604020202020204" pitchFamily="34" charset="0"/>
              </a:rPr>
              <a:t>през </a:t>
            </a:r>
            <a:r>
              <a:rPr lang="ru-RU" sz="2000" dirty="0" smtClean="0">
                <a:latin typeface="Arial" panose="020B0604020202020204" pitchFamily="34" charset="0"/>
                <a:cs typeface="Arial" panose="020B0604020202020204" pitchFamily="34" charset="0"/>
              </a:rPr>
              <a:t>1916</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г</a:t>
            </a:r>
            <a:r>
              <a:rPr lang="ru-RU" sz="2000" dirty="0">
                <a:latin typeface="Arial" panose="020B0604020202020204" pitchFamily="34" charset="0"/>
                <a:cs typeface="Arial" panose="020B0604020202020204" pitchFamily="34" charset="0"/>
              </a:rPr>
              <a:t>. </a:t>
            </a:r>
            <a:endParaRPr lang="bg-BG" sz="1600" b="1" u="sng" dirty="0">
              <a:effectLst>
                <a:outerShdw blurRad="38100" dist="38100" dir="2700000" algn="tl">
                  <a:srgbClr val="000000">
                    <a:alpha val="43137"/>
                  </a:srgbClr>
                </a:outerShdw>
              </a:effectLst>
            </a:endParaRP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sp>
        <p:nvSpPr>
          <p:cNvPr id="2" name="Rectangle 1"/>
          <p:cNvSpPr/>
          <p:nvPr/>
        </p:nvSpPr>
        <p:spPr>
          <a:xfrm>
            <a:off x="777762" y="3701311"/>
            <a:ext cx="10518309" cy="2554545"/>
          </a:xfrm>
          <a:prstGeom prst="rect">
            <a:avLst/>
          </a:prstGeom>
        </p:spPr>
        <p:txBody>
          <a:bodyPr wrap="square">
            <a:spAutoFit/>
          </a:bodyPr>
          <a:lstStyle/>
          <a:p>
            <a:pPr algn="just"/>
            <a:r>
              <a:rPr lang="ru-RU" sz="2000" dirty="0" smtClean="0">
                <a:latin typeface="Arial" panose="020B0604020202020204" pitchFamily="34" charset="0"/>
                <a:cs typeface="Arial" panose="020B0604020202020204" pitchFamily="34" charset="0"/>
              </a:rPr>
              <a:t>Норск енерджи е </a:t>
            </a:r>
            <a:r>
              <a:rPr lang="ru-RU" sz="2000" dirty="0">
                <a:latin typeface="Arial" panose="020B0604020202020204" pitchFamily="34" charset="0"/>
                <a:cs typeface="Arial" panose="020B0604020202020204" pitchFamily="34" charset="0"/>
              </a:rPr>
              <a:t>преди всичко консултантска компания, която </a:t>
            </a:r>
            <a:r>
              <a:rPr lang="ru-RU" sz="2000" dirty="0" smtClean="0">
                <a:latin typeface="Arial" panose="020B0604020202020204" pitchFamily="34" charset="0"/>
                <a:cs typeface="Arial" panose="020B0604020202020204" pitchFamily="34" charset="0"/>
              </a:rPr>
              <a:t>управлява или подпомага изпълнение на </a:t>
            </a:r>
            <a:r>
              <a:rPr lang="ru-RU" sz="2000" dirty="0">
                <a:latin typeface="Arial" panose="020B0604020202020204" pitchFamily="34" charset="0"/>
                <a:cs typeface="Arial" panose="020B0604020202020204" pitchFamily="34" charset="0"/>
              </a:rPr>
              <a:t>над 400 малки и големи проекта всяка година за частни и публични </a:t>
            </a:r>
            <a:r>
              <a:rPr lang="ru-RU" sz="2000" dirty="0" smtClean="0">
                <a:latin typeface="Arial" panose="020B0604020202020204" pitchFamily="34" charset="0"/>
                <a:cs typeface="Arial" panose="020B0604020202020204" pitchFamily="34" charset="0"/>
              </a:rPr>
              <a:t>клиенти. Също така е </a:t>
            </a:r>
            <a:r>
              <a:rPr lang="ru-RU" sz="2000" dirty="0">
                <a:latin typeface="Arial" panose="020B0604020202020204" pitchFamily="34" charset="0"/>
                <a:cs typeface="Arial" panose="020B0604020202020204" pitchFamily="34" charset="0"/>
              </a:rPr>
              <a:t>асоциация за потребители и производители на енергия в Норвегия. Членовете на асоциацията представляват повече от 80 % от промишленото потребление на енергия в Норвегия</a:t>
            </a:r>
            <a:r>
              <a:rPr lang="ru-RU" sz="2000" dirty="0" smtClean="0">
                <a:latin typeface="Arial" panose="020B0604020202020204" pitchFamily="34" charset="0"/>
                <a:cs typeface="Arial" panose="020B0604020202020204" pitchFamily="34" charset="0"/>
              </a:rPr>
              <a:t>.</a:t>
            </a:r>
          </a:p>
          <a:p>
            <a:pPr algn="just"/>
            <a:endParaRPr lang="bg-BG"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Партньорът </a:t>
            </a:r>
            <a:r>
              <a:rPr lang="ru-RU" sz="2000" dirty="0" smtClean="0">
                <a:latin typeface="Arial" panose="020B0604020202020204" pitchFamily="34" charset="0"/>
                <a:cs typeface="Arial" panose="020B0604020202020204" pitchFamily="34" charset="0"/>
              </a:rPr>
              <a:t>има </a:t>
            </a:r>
            <a:r>
              <a:rPr lang="ru-RU" sz="2000" dirty="0">
                <a:latin typeface="Arial" panose="020B0604020202020204" pitchFamily="34" charset="0"/>
                <a:cs typeface="Arial" panose="020B0604020202020204" pitchFamily="34" charset="0"/>
              </a:rPr>
              <a:t>значителна експертиза по отношение </a:t>
            </a:r>
            <a:r>
              <a:rPr lang="ru-RU" sz="2000" dirty="0" smtClean="0">
                <a:latin typeface="Arial" panose="020B0604020202020204" pitchFamily="34" charset="0"/>
                <a:cs typeface="Arial" panose="020B0604020202020204" pitchFamily="34" charset="0"/>
              </a:rPr>
              <a:t>на енергийната </a:t>
            </a:r>
            <a:r>
              <a:rPr lang="ru-RU" sz="2000" dirty="0">
                <a:latin typeface="Arial" panose="020B0604020202020204" pitchFamily="34" charset="0"/>
                <a:cs typeface="Arial" panose="020B0604020202020204" pitchFamily="34" charset="0"/>
              </a:rPr>
              <a:t>ефективност </a:t>
            </a:r>
            <a:r>
              <a:rPr lang="ru-RU" sz="2000" dirty="0" smtClean="0">
                <a:latin typeface="Arial" panose="020B0604020202020204" pitchFamily="34" charset="0"/>
                <a:cs typeface="Arial" panose="020B0604020202020204" pitchFamily="34" charset="0"/>
              </a:rPr>
              <a:t>и </a:t>
            </a:r>
            <a:r>
              <a:rPr lang="ru-RU" sz="2000" dirty="0">
                <a:latin typeface="Arial" panose="020B0604020202020204" pitchFamily="34" charset="0"/>
                <a:cs typeface="Arial" panose="020B0604020202020204" pitchFamily="34" charset="0"/>
              </a:rPr>
              <a:t>управлението на енергията и е изпълнявал проекти </a:t>
            </a:r>
            <a:r>
              <a:rPr lang="ru-RU" sz="2000" dirty="0" smtClean="0">
                <a:latin typeface="Arial" panose="020B0604020202020204" pitchFamily="34" charset="0"/>
                <a:cs typeface="Arial" panose="020B0604020202020204" pitchFamily="34" charset="0"/>
              </a:rPr>
              <a:t>в партньорство </a:t>
            </a:r>
            <a:r>
              <a:rPr lang="ru-RU" sz="2000" dirty="0">
                <a:latin typeface="Arial" panose="020B0604020202020204" pitchFamily="34" charset="0"/>
                <a:cs typeface="Arial" panose="020B0604020202020204" pitchFamily="34" charset="0"/>
              </a:rPr>
              <a:t>с Община </a:t>
            </a:r>
            <a:r>
              <a:rPr lang="ru-RU" sz="2000" dirty="0" smtClean="0">
                <a:latin typeface="Arial" panose="020B0604020202020204" pitchFamily="34" charset="0"/>
                <a:cs typeface="Arial" panose="020B0604020202020204" pitchFamily="34" charset="0"/>
              </a:rPr>
              <a:t>Бургас.</a:t>
            </a:r>
            <a:endParaRPr lang="ru-RU"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7441" b="36835"/>
          <a:stretch/>
        </p:blipFill>
        <p:spPr>
          <a:xfrm>
            <a:off x="5131411" y="882658"/>
            <a:ext cx="6053424" cy="1557178"/>
          </a:xfrm>
          <a:prstGeom prst="rect">
            <a:avLst/>
          </a:prstGeom>
        </p:spPr>
      </p:pic>
    </p:spTree>
    <p:extLst>
      <p:ext uri="{BB962C8B-B14F-4D97-AF65-F5344CB8AC3E}">
        <p14:creationId xmlns:p14="http://schemas.microsoft.com/office/powerpoint/2010/main" val="267076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8245" y="1126002"/>
            <a:ext cx="11282700" cy="1587354"/>
          </a:xfrm>
        </p:spPr>
        <p:txBody>
          <a:bodyPr>
            <a:normAutofit/>
          </a:bodyPr>
          <a:lstStyle/>
          <a:p>
            <a:pPr algn="l">
              <a:lnSpc>
                <a:spcPct val="100000"/>
              </a:lnSpc>
            </a:pPr>
            <a:r>
              <a:rPr lang="ru-RU"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Основни дейности:</a:t>
            </a:r>
            <a:endParaRPr lang="en-US"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lnSpc>
                <a:spcPct val="100000"/>
              </a:lnSpc>
            </a:pPr>
            <a:r>
              <a:rPr lang="ru-RU" sz="2000" dirty="0" smtClean="0">
                <a:latin typeface="Arial" panose="020B0604020202020204" pitchFamily="34" charset="0"/>
                <a:cs typeface="Arial" panose="020B0604020202020204" pitchFamily="34" charset="0"/>
              </a:rPr>
              <a:t/>
            </a:r>
            <a:br>
              <a:rPr lang="ru-RU" sz="2000" dirty="0" smtClean="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 Изпълнение на СМР за изграждане на геотермална тепмопомпена инсталация в детска ясла №3, гр.Бургас;</a:t>
            </a:r>
            <a:endParaRPr lang="ru-RU" sz="2000"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1058"/>
          <a:stretch/>
        </p:blipFill>
        <p:spPr>
          <a:xfrm>
            <a:off x="7558677" y="3223928"/>
            <a:ext cx="4162268" cy="2632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9835" t="6364" r="15060"/>
          <a:stretch/>
        </p:blipFill>
        <p:spPr>
          <a:xfrm>
            <a:off x="314638" y="3047157"/>
            <a:ext cx="3961402" cy="2809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9967" b="20134"/>
          <a:stretch/>
        </p:blipFill>
        <p:spPr>
          <a:xfrm>
            <a:off x="4504641" y="2452464"/>
            <a:ext cx="2919106" cy="4138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5842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sp>
        <p:nvSpPr>
          <p:cNvPr id="7" name="Rectangle 6"/>
          <p:cNvSpPr/>
          <p:nvPr/>
        </p:nvSpPr>
        <p:spPr>
          <a:xfrm>
            <a:off x="1527123" y="1323546"/>
            <a:ext cx="4760857" cy="4708981"/>
          </a:xfrm>
          <a:prstGeom prst="rect">
            <a:avLst/>
          </a:prstGeom>
        </p:spPr>
        <p:txBody>
          <a:bodyPr wrap="square">
            <a:spAutoFit/>
          </a:bodyPr>
          <a:lstStyle/>
          <a:p>
            <a:endParaRPr lang="bg-BG" sz="2000" dirty="0">
              <a:solidFill>
                <a:srgbClr val="FF0000"/>
              </a:solidFill>
              <a:latin typeface="Times New Roman" panose="02020603050405020304" pitchFamily="18" charset="0"/>
            </a:endParaRPr>
          </a:p>
          <a:p>
            <a:r>
              <a:rPr lang="ru-RU"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Основни дейности:</a:t>
            </a:r>
            <a:endParaRPr lang="en-U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r>
            <a:br>
              <a:rPr lang="ru-RU" sz="2000" dirty="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 Изпълнение на СМР за изграждане на геотермална тепмопомпена инсталация в детска ясла №3, гр</a:t>
            </a:r>
            <a:r>
              <a:rPr lang="ru-RU" sz="2000" dirty="0" smtClean="0">
                <a:latin typeface="Arial" panose="020B0604020202020204" pitchFamily="34" charset="0"/>
                <a:cs typeface="Arial" panose="020B0604020202020204" pitchFamily="34" charset="0"/>
              </a:rPr>
              <a:t>. Бургас;</a:t>
            </a:r>
            <a:endParaRPr lang="en-US" sz="2000" dirty="0" smtClean="0">
              <a:latin typeface="Arial" panose="020B0604020202020204" pitchFamily="34" charset="0"/>
              <a:cs typeface="Arial" panose="020B0604020202020204" pitchFamily="34" charset="0"/>
            </a:endParaRPr>
          </a:p>
          <a:p>
            <a:endParaRPr lang="ru-RU"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ru-RU" sz="2000" dirty="0" smtClean="0">
                <a:latin typeface="Arial" panose="020B0604020202020204" pitchFamily="34" charset="0"/>
                <a:cs typeface="Arial" panose="020B0604020202020204" pitchFamily="34" charset="0"/>
              </a:rPr>
              <a:t>За </a:t>
            </a:r>
            <a:r>
              <a:rPr lang="ru-RU" sz="2000" dirty="0">
                <a:latin typeface="Arial" panose="020B0604020202020204" pitchFamily="34" charset="0"/>
                <a:cs typeface="Arial" panose="020B0604020202020204" pitchFamily="34" charset="0"/>
              </a:rPr>
              <a:t>покриване </a:t>
            </a:r>
            <a:r>
              <a:rPr lang="ru-RU" sz="2000" dirty="0" smtClean="0">
                <a:latin typeface="Arial" panose="020B0604020202020204" pitchFamily="34" charset="0"/>
                <a:cs typeface="Arial" panose="020B0604020202020204" pitchFamily="34" charset="0"/>
              </a:rPr>
              <a:t>на</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отоплителения </a:t>
            </a:r>
            <a:r>
              <a:rPr lang="ru-RU" sz="2000" dirty="0">
                <a:latin typeface="Arial" panose="020B0604020202020204" pitchFamily="34" charset="0"/>
                <a:cs typeface="Arial" panose="020B0604020202020204" pitchFamily="34" charset="0"/>
              </a:rPr>
              <a:t>и охладителен товар на сградата, както и битово горещо водоснабдяване са </a:t>
            </a:r>
            <a:r>
              <a:rPr lang="ru-RU" sz="2000" dirty="0" smtClean="0">
                <a:latin typeface="Arial" panose="020B0604020202020204" pitchFamily="34" charset="0"/>
                <a:cs typeface="Arial" panose="020B0604020202020204" pitchFamily="34" charset="0"/>
              </a:rPr>
              <a:t>избрани</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два </a:t>
            </a:r>
            <a:r>
              <a:rPr lang="ru-RU" sz="2000" dirty="0">
                <a:latin typeface="Arial" panose="020B0604020202020204" pitchFamily="34" charset="0"/>
                <a:cs typeface="Arial" panose="020B0604020202020204" pitchFamily="34" charset="0"/>
              </a:rPr>
              <a:t>броя агрегати с параметри</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marL="285750" indent="-285750" algn="just">
              <a:buFontTx/>
              <a:buChar char="-"/>
            </a:pPr>
            <a:r>
              <a:rPr lang="ru-RU" sz="2000" dirty="0" smtClean="0">
                <a:latin typeface="Arial" panose="020B0604020202020204" pitchFamily="34" charset="0"/>
                <a:cs typeface="Arial" panose="020B0604020202020204" pitchFamily="34" charset="0"/>
              </a:rPr>
              <a:t>отоплителна </a:t>
            </a:r>
            <a:r>
              <a:rPr lang="ru-RU" sz="2000" dirty="0">
                <a:latin typeface="Arial" panose="020B0604020202020204" pitchFamily="34" charset="0"/>
                <a:cs typeface="Arial" panose="020B0604020202020204" pitchFamily="34" charset="0"/>
              </a:rPr>
              <a:t>мощност 85,8 kW</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marL="285750" indent="-285750" algn="just">
              <a:buFontTx/>
              <a:buChar char="-"/>
            </a:pPr>
            <a:r>
              <a:rPr lang="ru-RU" sz="2000" dirty="0" smtClean="0">
                <a:latin typeface="Arial" panose="020B0604020202020204" pitchFamily="34" charset="0"/>
                <a:cs typeface="Arial" panose="020B0604020202020204" pitchFamily="34" charset="0"/>
              </a:rPr>
              <a:t>охладителна </a:t>
            </a:r>
            <a:r>
              <a:rPr lang="ru-RU" sz="2000" dirty="0">
                <a:latin typeface="Arial" panose="020B0604020202020204" pitchFamily="34" charset="0"/>
                <a:cs typeface="Arial" panose="020B0604020202020204" pitchFamily="34" charset="0"/>
              </a:rPr>
              <a:t>мощност 66 kW</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p:txBody>
      </p:sp>
      <p:pic>
        <p:nvPicPr>
          <p:cNvPr id="3" name="Картина 2"/>
          <p:cNvPicPr>
            <a:picLocks noChangeAspect="1"/>
          </p:cNvPicPr>
          <p:nvPr/>
        </p:nvPicPr>
        <p:blipFill rotWithShape="1">
          <a:blip r:embed="rId4" cstate="print">
            <a:extLst>
              <a:ext uri="{28A0092B-C50C-407E-A947-70E740481C1C}">
                <a14:useLocalDpi xmlns:a14="http://schemas.microsoft.com/office/drawing/2010/main" val="0"/>
              </a:ext>
            </a:extLst>
          </a:blip>
          <a:srcRect l="15699" t="15650" r="1033" b="20767"/>
          <a:stretch/>
        </p:blipFill>
        <p:spPr>
          <a:xfrm>
            <a:off x="6872524" y="816580"/>
            <a:ext cx="4412999" cy="25273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Картина 7"/>
          <p:cNvPicPr>
            <a:picLocks noChangeAspect="1"/>
          </p:cNvPicPr>
          <p:nvPr/>
        </p:nvPicPr>
        <p:blipFill rotWithShape="1">
          <a:blip r:embed="rId5" cstate="print">
            <a:extLst>
              <a:ext uri="{28A0092B-C50C-407E-A947-70E740481C1C}">
                <a14:useLocalDpi xmlns:a14="http://schemas.microsoft.com/office/drawing/2010/main" val="0"/>
              </a:ext>
            </a:extLst>
          </a:blip>
          <a:srcRect l="16632" t="18007" r="15870" b="7217"/>
          <a:stretch/>
        </p:blipFill>
        <p:spPr>
          <a:xfrm>
            <a:off x="6872524" y="3223719"/>
            <a:ext cx="4374038" cy="3634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2456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sp>
        <p:nvSpPr>
          <p:cNvPr id="7" name="Rectangle 6"/>
          <p:cNvSpPr/>
          <p:nvPr/>
        </p:nvSpPr>
        <p:spPr>
          <a:xfrm>
            <a:off x="854765" y="998111"/>
            <a:ext cx="4578625" cy="4401205"/>
          </a:xfrm>
          <a:prstGeom prst="rect">
            <a:avLst/>
          </a:prstGeom>
        </p:spPr>
        <p:txBody>
          <a:bodyPr wrap="square">
            <a:spAutoFit/>
          </a:bodyPr>
          <a:lstStyle/>
          <a:p>
            <a:endParaRPr lang="bg-BG" sz="2000" dirty="0">
              <a:solidFill>
                <a:srgbClr val="FF0000"/>
              </a:solidFill>
              <a:latin typeface="Times New Roman" panose="02020603050405020304" pitchFamily="18" charset="0"/>
            </a:endParaRPr>
          </a:p>
          <a:p>
            <a:pPr algn="just"/>
            <a:r>
              <a:rPr lang="ru-RU" sz="2000" dirty="0" smtClean="0">
                <a:latin typeface="Arial" panose="020B0604020202020204" pitchFamily="34" charset="0"/>
                <a:cs typeface="Arial" panose="020B0604020202020204" pitchFamily="34" charset="0"/>
              </a:rPr>
              <a:t>Същите </a:t>
            </a:r>
            <a:r>
              <a:rPr lang="ru-RU" sz="2000" dirty="0">
                <a:latin typeface="Arial" panose="020B0604020202020204" pitchFamily="34" charset="0"/>
                <a:cs typeface="Arial" panose="020B0604020202020204" pitchFamily="34" charset="0"/>
              </a:rPr>
              <a:t>се използват за отопление, охлаждане и </a:t>
            </a:r>
            <a:r>
              <a:rPr lang="ru-RU" sz="2000" dirty="0" smtClean="0">
                <a:latin typeface="Arial" panose="020B0604020202020204" pitchFamily="34" charset="0"/>
                <a:cs typeface="Arial" panose="020B0604020202020204" pitchFamily="34" charset="0"/>
              </a:rPr>
              <a:t>Битов</a:t>
            </a:r>
            <a:r>
              <a:rPr lang="bg-BG" sz="2000" dirty="0">
                <a:latin typeface="Arial" panose="020B0604020202020204" pitchFamily="34" charset="0"/>
                <a:cs typeface="Arial" panose="020B0604020202020204" pitchFamily="34" charset="0"/>
              </a:rPr>
              <a:t>а</a:t>
            </a:r>
            <a:r>
              <a:rPr lang="ru-RU" sz="2000" dirty="0" smtClean="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гореща</a:t>
            </a:r>
            <a:r>
              <a:rPr lang="ru-RU" sz="2000" dirty="0" smtClean="0">
                <a:latin typeface="Arial" panose="020B0604020202020204" pitchFamily="34" charset="0"/>
                <a:cs typeface="Arial" panose="020B0604020202020204" pitchFamily="34" charset="0"/>
              </a:rPr>
              <a:t> вода </a:t>
            </a:r>
            <a:r>
              <a:rPr lang="ru-RU" sz="2000" dirty="0">
                <a:latin typeface="Arial" panose="020B0604020202020204" pitchFamily="34" charset="0"/>
                <a:cs typeface="Arial" panose="020B0604020202020204" pitchFamily="34" charset="0"/>
              </a:rPr>
              <a:t>на сградата чрез използване на </a:t>
            </a:r>
            <a:r>
              <a:rPr lang="ru-RU" sz="2000" dirty="0" smtClean="0">
                <a:latin typeface="Arial" panose="020B0604020202020204" pitchFamily="34" charset="0"/>
                <a:cs typeface="Arial" panose="020B0604020202020204" pitchFamily="34" charset="0"/>
              </a:rPr>
              <a:t>постоянната</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температурата </a:t>
            </a:r>
            <a:r>
              <a:rPr lang="ru-RU" sz="2000" dirty="0">
                <a:latin typeface="Arial" panose="020B0604020202020204" pitchFamily="34" charset="0"/>
                <a:cs typeface="Arial" panose="020B0604020202020204" pitchFamily="34" charset="0"/>
              </a:rPr>
              <a:t>на земята, като източник на топлина/студ чрез 22 броя затворени /сухи, неводочерпещи/ геотермални сондажи от +5 ºС до +23ºС с дълбочина от 100 </a:t>
            </a:r>
            <a:r>
              <a:rPr lang="ru-RU" sz="2000" dirty="0" smtClean="0">
                <a:latin typeface="Arial" panose="020B0604020202020204" pitchFamily="34" charset="0"/>
                <a:cs typeface="Arial" panose="020B0604020202020204" pitchFamily="34" charset="0"/>
              </a:rPr>
              <a:t>м.</a:t>
            </a:r>
          </a:p>
          <a:p>
            <a:pPr algn="just"/>
            <a:r>
              <a:rPr lang="en-US" sz="2000" dirty="0" smtClean="0">
                <a:latin typeface="Arial" panose="020B0604020202020204" pitchFamily="34" charset="0"/>
                <a:cs typeface="Arial" panose="020B0604020202020204" pitchFamily="34" charset="0"/>
              </a:rPr>
              <a:t> </a:t>
            </a:r>
          </a:p>
          <a:p>
            <a:pPr algn="just"/>
            <a:r>
              <a:rPr lang="bg-BG" sz="2000" dirty="0" smtClean="0">
                <a:latin typeface="Arial" panose="020B0604020202020204" pitchFamily="34" charset="0"/>
                <a:cs typeface="Arial" panose="020B0604020202020204" pitchFamily="34" charset="0"/>
              </a:rPr>
              <a:t>Сондажите са разположени на минимално разстояние от 6 м. един от друг.</a:t>
            </a:r>
            <a:r>
              <a:rPr lang="ru-RU" sz="2000" dirty="0">
                <a:latin typeface="Arial" panose="020B0604020202020204" pitchFamily="34" charset="0"/>
                <a:cs typeface="Arial" panose="020B0604020202020204" pitchFamily="34" charset="0"/>
              </a:rPr>
              <a:t>	</a:t>
            </a:r>
          </a:p>
        </p:txBody>
      </p:sp>
      <p:pic>
        <p:nvPicPr>
          <p:cNvPr id="2" name="Картина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11147" y="1543623"/>
            <a:ext cx="5945850" cy="4459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4457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sp>
        <p:nvSpPr>
          <p:cNvPr id="7" name="Rectangle 6"/>
          <p:cNvSpPr/>
          <p:nvPr/>
        </p:nvSpPr>
        <p:spPr>
          <a:xfrm>
            <a:off x="792808" y="1228632"/>
            <a:ext cx="10478166" cy="1631216"/>
          </a:xfrm>
          <a:prstGeom prst="rect">
            <a:avLst/>
          </a:prstGeom>
        </p:spPr>
        <p:txBody>
          <a:bodyPr wrap="square">
            <a:spAutoFit/>
          </a:bodyPr>
          <a:lstStyle/>
          <a:p>
            <a:pPr algn="just"/>
            <a:r>
              <a:rPr lang="ru-RU" sz="2000" dirty="0" smtClean="0">
                <a:latin typeface="Arial" panose="020B0604020202020204" pitchFamily="34" charset="0"/>
                <a:cs typeface="Arial" panose="020B0604020202020204" pitchFamily="34" charset="0"/>
              </a:rPr>
              <a:t>Оползотворената </a:t>
            </a:r>
            <a:r>
              <a:rPr lang="ru-RU" sz="2000" dirty="0">
                <a:latin typeface="Arial" panose="020B0604020202020204" pitchFamily="34" charset="0"/>
                <a:cs typeface="Arial" panose="020B0604020202020204" pitchFamily="34" charset="0"/>
              </a:rPr>
              <a:t>от земята топлина/студ чрез тръбна мрежа от тръби достига до </a:t>
            </a:r>
            <a:r>
              <a:rPr lang="ru-RU" sz="2000" dirty="0" smtClean="0">
                <a:latin typeface="Arial" panose="020B0604020202020204" pitchFamily="34" charset="0"/>
                <a:cs typeface="Arial" panose="020B0604020202020204" pitchFamily="34" charset="0"/>
              </a:rPr>
              <a:t>геотермален</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колектор</a:t>
            </a:r>
            <a:r>
              <a:rPr lang="ru-RU" sz="2000" dirty="0">
                <a:latin typeface="Arial" panose="020B0604020202020204" pitchFamily="34" charset="0"/>
                <a:cs typeface="Arial" panose="020B0604020202020204" pitchFamily="34" charset="0"/>
              </a:rPr>
              <a:t>, от който се </a:t>
            </a:r>
            <a:r>
              <a:rPr lang="ru-RU" sz="2000" dirty="0" smtClean="0">
                <a:latin typeface="Arial" panose="020B0604020202020204" pitchFamily="34" charset="0"/>
                <a:cs typeface="Arial" panose="020B0604020202020204" pitchFamily="34" charset="0"/>
              </a:rPr>
              <a:t>разпределя </a:t>
            </a:r>
            <a:r>
              <a:rPr lang="ru-RU" sz="2000" dirty="0">
                <a:latin typeface="Arial" panose="020B0604020202020204" pitchFamily="34" charset="0"/>
                <a:cs typeface="Arial" panose="020B0604020202020204" pitchFamily="34" charset="0"/>
              </a:rPr>
              <a:t>до термопомпените агрегати. Характерно за </a:t>
            </a:r>
            <a:r>
              <a:rPr lang="ru-RU" sz="2000" dirty="0" smtClean="0">
                <a:latin typeface="Arial" panose="020B0604020202020204" pitchFamily="34" charset="0"/>
                <a:cs typeface="Arial" panose="020B0604020202020204" pitchFamily="34" charset="0"/>
              </a:rPr>
              <a:t>този</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тип </a:t>
            </a:r>
            <a:r>
              <a:rPr lang="ru-RU" sz="2000" dirty="0">
                <a:latin typeface="Arial" panose="020B0604020202020204" pitchFamily="34" charset="0"/>
                <a:cs typeface="Arial" panose="020B0604020202020204" pitchFamily="34" charset="0"/>
              </a:rPr>
              <a:t>агрегати е, че имат висок коефициент на преобразуване /трансформация/, както в режим </a:t>
            </a:r>
            <a:r>
              <a:rPr lang="ru-RU" sz="2000" dirty="0" smtClean="0">
                <a:latin typeface="Arial" panose="020B0604020202020204" pitchFamily="34" charset="0"/>
                <a:cs typeface="Arial" panose="020B0604020202020204" pitchFamily="34" charset="0"/>
              </a:rPr>
              <a:t>на</a:t>
            </a:r>
            <a:r>
              <a:rPr lang="en-US" sz="2000"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работа </a:t>
            </a:r>
            <a:r>
              <a:rPr lang="ru-RU" sz="2000" dirty="0">
                <a:latin typeface="Arial" panose="020B0604020202020204" pitchFamily="34" charset="0"/>
                <a:cs typeface="Arial" panose="020B0604020202020204" pitchFamily="34" charset="0"/>
              </a:rPr>
              <a:t>в отопление, така и за охлаждане, тъй като не се влияят от външните атмосферни условия.</a:t>
            </a:r>
            <a:r>
              <a:rPr lang="ru-RU" sz="2000"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09" y="2859848"/>
            <a:ext cx="3763644" cy="3763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1528" y="2859848"/>
            <a:ext cx="4091825" cy="3763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4534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8" descr="EEA_gr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23" y="68216"/>
            <a:ext cx="8572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Diagram&#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088" y="84406"/>
            <a:ext cx="409575" cy="600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a:off x="125623" y="742435"/>
            <a:ext cx="11877040" cy="0"/>
          </a:xfrm>
          <a:prstGeom prst="line">
            <a:avLst/>
          </a:prstGeom>
          <a:noFill/>
          <a:ln w="9525" cap="flat" cmpd="sng" algn="ctr">
            <a:solidFill>
              <a:sysClr val="windowText" lastClr="000000">
                <a:shade val="95000"/>
                <a:satMod val="105000"/>
              </a:sysClr>
            </a:solidFill>
            <a:prstDash val="solid"/>
          </a:ln>
          <a:effectLst/>
        </p:spPr>
      </p:cxnSp>
      <p:sp>
        <p:nvSpPr>
          <p:cNvPr id="4" name="Rectangle 4"/>
          <p:cNvSpPr>
            <a:spLocks noChangeArrowheads="1"/>
          </p:cNvSpPr>
          <p:nvPr/>
        </p:nvSpPr>
        <p:spPr bwMode="auto">
          <a:xfrm>
            <a:off x="2846231" y="-373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5" name="Rectangle 5"/>
          <p:cNvSpPr>
            <a:spLocks noChangeArrowheads="1"/>
          </p:cNvSpPr>
          <p:nvPr/>
        </p:nvSpPr>
        <p:spPr bwMode="auto">
          <a:xfrm>
            <a:off x="2846231" y="83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sp>
        <p:nvSpPr>
          <p:cNvPr id="9" name="Rectangle 8"/>
          <p:cNvSpPr/>
          <p:nvPr/>
        </p:nvSpPr>
        <p:spPr>
          <a:xfrm>
            <a:off x="1104234" y="145071"/>
            <a:ext cx="10367492" cy="523220"/>
          </a:xfrm>
          <a:prstGeom prst="rect">
            <a:avLst/>
          </a:prstGeom>
        </p:spPr>
        <p:txBody>
          <a:bodyPr wrap="square">
            <a:spAutoFit/>
          </a:bodyPr>
          <a:lstStyle/>
          <a:p>
            <a:pPr algn="ctr"/>
            <a:r>
              <a:rPr lang="ru-RU" sz="1400" dirty="0">
                <a:latin typeface="Arial" panose="020B0604020202020204" pitchFamily="34" charset="0"/>
                <a:ea typeface="Calibri" panose="020F0502020204030204" pitchFamily="34" charset="0"/>
                <a:cs typeface="Arial" panose="020B0604020202020204" pitchFamily="34" charset="0"/>
              </a:rPr>
              <a:t>П</a:t>
            </a:r>
            <a:r>
              <a:rPr lang="ru-RU" sz="1400" dirty="0" smtClean="0">
                <a:latin typeface="Arial" panose="020B0604020202020204" pitchFamily="34" charset="0"/>
                <a:ea typeface="Calibri" panose="020F0502020204030204" pitchFamily="34" charset="0"/>
                <a:cs typeface="Arial" panose="020B0604020202020204" pitchFamily="34" charset="0"/>
              </a:rPr>
              <a:t>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a:t>
            </a:r>
            <a:endParaRPr lang="bg-BG" sz="1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248" y="948923"/>
            <a:ext cx="4878399" cy="2744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248" y="3946966"/>
            <a:ext cx="4878399" cy="2744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980" y="3946965"/>
            <a:ext cx="4878399" cy="2744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7980" y="953099"/>
            <a:ext cx="4863548" cy="2735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43791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1247</Words>
  <Application>Microsoft Office PowerPoint</Application>
  <PresentationFormat>Widescreen</PresentationFormat>
  <Paragraphs>77</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Обмяна на опит и обучение по програма "Възобновяема енергия, енергийна ефективност и енергийна сигурност", финансирана по Финансовия механизъм на Европейското икономическо пространство 2014-2021 г.      Камер Ахмедов, Община Бургас координатор на проект №BGENERGY-1.002-0004-C03 „Внедряване на ВЕИ чрез изграждане на геотермална термопомпена инсталация и реконструкция на отоплителна инсталация в детска ясла №3, гр. Бургас“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Благодаря за вниманието!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Kamer Ahmedov</dc:creator>
  <cp:lastModifiedBy>Kamer Ahmedov</cp:lastModifiedBy>
  <cp:revision>66</cp:revision>
  <dcterms:created xsi:type="dcterms:W3CDTF">2022-04-01T07:46:41Z</dcterms:created>
  <dcterms:modified xsi:type="dcterms:W3CDTF">2025-03-21T12:52:36Z</dcterms:modified>
</cp:coreProperties>
</file>